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729" r:id="rId3"/>
    <p:sldMasterId id="2147483775" r:id="rId4"/>
    <p:sldMasterId id="2147483787" r:id="rId5"/>
  </p:sldMasterIdLst>
  <p:notesMasterIdLst>
    <p:notesMasterId r:id="rId10"/>
  </p:notesMasterIdLst>
  <p:handoutMasterIdLst>
    <p:handoutMasterId r:id="rId11"/>
  </p:handoutMasterIdLst>
  <p:sldIdLst>
    <p:sldId id="531" r:id="rId6"/>
    <p:sldId id="533" r:id="rId7"/>
    <p:sldId id="532" r:id="rId8"/>
    <p:sldId id="530" r:id="rId9"/>
  </p:sldIdLst>
  <p:sldSz cx="12192000" cy="6858000"/>
  <p:notesSz cx="6858000" cy="9945688"/>
  <p:defaultTextStyle>
    <a:defPPr>
      <a:defRPr lang="ko-KR"/>
    </a:defPPr>
    <a:lvl1pPr marL="0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3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8BA5F9"/>
    <a:srgbClr val="FFFF99"/>
    <a:srgbClr val="0066CC"/>
    <a:srgbClr val="0099CC"/>
    <a:srgbClr val="0066FF"/>
    <a:srgbClr val="F9F9F6"/>
    <a:srgbClr val="0099FF"/>
    <a:srgbClr val="00AEE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44" autoAdjust="0"/>
    <p:restoredTop sz="94384" autoAdjust="0"/>
  </p:normalViewPr>
  <p:slideViewPr>
    <p:cSldViewPr>
      <p:cViewPr>
        <p:scale>
          <a:sx n="81" d="100"/>
          <a:sy n="81" d="100"/>
        </p:scale>
        <p:origin x="-318" y="2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-5766" y="-72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BBE41-7B4A-4E85-8F3A-57884E45DE22}" type="datetimeFigureOut">
              <a:rPr lang="th-TH" smtClean="0"/>
              <a:t>12/05/63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C965EA-DD69-4D30-92B1-23F1080915B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872822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728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728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8CF87FC6-C162-4600-944A-0F806EC53317}" type="datetimeFigureOut">
              <a:rPr lang="ko-KR" altLang="en-US" smtClean="0"/>
              <a:t>2020-05-12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203"/>
            <a:ext cx="5486400" cy="4475559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6678"/>
            <a:ext cx="2971800" cy="49728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46678"/>
            <a:ext cx="2971800" cy="49728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C9F45B69-18E8-4114-9911-CDD699B4BB5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2904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showeet.com/" TargetMode="External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056881" y="666492"/>
            <a:ext cx="3360000" cy="33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196921" y="4159970"/>
            <a:ext cx="2219961" cy="22199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7587945" y="1806532"/>
            <a:ext cx="2219961" cy="22199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664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48680"/>
            <a:ext cx="12192000" cy="576064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20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842544" y="260650"/>
            <a:ext cx="2592288" cy="63367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626853" y="260650"/>
            <a:ext cx="2592288" cy="63367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9411163" y="260650"/>
            <a:ext cx="2592288" cy="63367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410257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35360" y="305859"/>
            <a:ext cx="4392149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799403" y="2418093"/>
            <a:ext cx="201600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2711510" y="4530328"/>
            <a:ext cx="4103893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35360" y="2418093"/>
            <a:ext cx="2304256" cy="41284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2711509" y="2417332"/>
            <a:ext cx="201600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4799403" y="305859"/>
            <a:ext cx="2016000" cy="2016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17673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984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104000" y="4677139"/>
            <a:ext cx="3984000" cy="21808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8208000" y="4677139"/>
            <a:ext cx="3984000" cy="21808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104000" y="2389067"/>
            <a:ext cx="3984000" cy="21808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8208000" y="2389067"/>
            <a:ext cx="3984000" cy="21808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71797" y="242176"/>
            <a:ext cx="7920203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71797" y="1010261"/>
            <a:ext cx="7920203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336407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1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50" y="1847104"/>
            <a:ext cx="4081215" cy="494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79914" y="2031301"/>
            <a:ext cx="2353717" cy="36357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23187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1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501" y="2328416"/>
            <a:ext cx="2720899" cy="271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541" y="2328416"/>
            <a:ext cx="2720899" cy="271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074681" y="2437572"/>
            <a:ext cx="2499664" cy="16976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581335" y="2437572"/>
            <a:ext cx="2499664" cy="16976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515470" y="1796819"/>
            <a:ext cx="3129045" cy="21410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4427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805453"/>
            <a:ext cx="6467451" cy="3543760"/>
          </a:xfrm>
          <a:prstGeom prst="rect">
            <a:avLst/>
          </a:prstGeom>
        </p:spPr>
      </p:pic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376817" y="1936921"/>
            <a:ext cx="4374153" cy="28982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11696" y="5682850"/>
            <a:ext cx="11568608" cy="7224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200">
              <a:solidFill>
                <a:schemeClr val="tx1"/>
              </a:solidFill>
            </a:endParaRP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42176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10261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546556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472011" y="1508786"/>
            <a:ext cx="3799787" cy="486556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39349" y="4965171"/>
            <a:ext cx="556861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39349" y="5733256"/>
            <a:ext cx="556861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sansLight" panose="02000603020000020003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327C5-B821-4FE9-A59A-A60D9EB59A9A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2F3A4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F3A4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45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002-KIMS BUSINESS\007-02-Googleslidesppt\02-GSppt-Contents-Kim\20170309\01-Composition with vintage old hardback books\bg-0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43"/>
          <a:stretch/>
        </p:blipFill>
        <p:spPr bwMode="auto">
          <a:xfrm>
            <a:off x="0" y="1"/>
            <a:ext cx="12192000" cy="144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48804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16889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sansLight" panose="02000603020000020003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327C5-B821-4FE9-A59A-A60D9EB59A9A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2F3A4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2F3A4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88488" y="229538"/>
            <a:ext cx="1627773" cy="451143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7797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Righ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2" name="Group 11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3" name="Rectangle 12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sansLight" panose="02000603020000020003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327C5-B821-4FE9-A59A-A60D9EB59A9A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796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73936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02928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Left (dark)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sansLight" panose="02000603020000020003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327C5-B821-4FE9-A59A-A60D9EB59A9A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rgbClr val="222A35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78368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- Left (dark)"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37160"/>
            <a:ext cx="9797831" cy="707886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887" y="845046"/>
            <a:ext cx="9797831" cy="523220"/>
          </a:xfrm>
        </p:spPr>
        <p:txBody>
          <a:bodyPr wrap="square">
            <a:sp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  <p:grpSp>
        <p:nvGrpSpPr>
          <p:cNvPr id="13" name="Group 12"/>
          <p:cNvGrpSpPr/>
          <p:nvPr userDrawn="1"/>
        </p:nvGrpSpPr>
        <p:grpSpPr>
          <a:xfrm>
            <a:off x="328166" y="6237312"/>
            <a:ext cx="439241" cy="439240"/>
            <a:chOff x="186858" y="6096003"/>
            <a:chExt cx="580550" cy="580549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14" name="Rectangle 13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eosansLight" panose="02000603020000020003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8327C5-B821-4FE9-A59A-A60D9EB59A9A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3757" y="229538"/>
            <a:ext cx="1622504" cy="448056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>
          <a:xfrm>
            <a:off x="10522767" y="95859"/>
            <a:ext cx="1593494" cy="720080"/>
          </a:xfrm>
          <a:prstGeom prst="rect">
            <a:avLst/>
          </a:prstGeom>
          <a:solidFill>
            <a:schemeClr val="tx1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33692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8534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ransition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2"/>
            <a:ext cx="1627773" cy="4511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8704796" y="6336792"/>
            <a:ext cx="1470980" cy="307777"/>
            <a:chOff x="8616280" y="6285754"/>
            <a:chExt cx="1470980" cy="307777"/>
          </a:xfrm>
        </p:grpSpPr>
        <p:sp>
          <p:nvSpPr>
            <p:cNvPr id="12" name="TextBox 11"/>
            <p:cNvSpPr txBox="1"/>
            <p:nvPr userDrawn="1"/>
          </p:nvSpPr>
          <p:spPr>
            <a:xfrm>
              <a:off x="8616280" y="6285754"/>
              <a:ext cx="1470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95A5A6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Made with       by </a:t>
              </a:r>
            </a:p>
          </p:txBody>
        </p:sp>
        <p:sp>
          <p:nvSpPr>
            <p:cNvPr id="13" name="Freeform 290"/>
            <p:cNvSpPr/>
            <p:nvPr userDrawn="1"/>
          </p:nvSpPr>
          <p:spPr>
            <a:xfrm>
              <a:off x="9544347" y="6374509"/>
              <a:ext cx="152053" cy="130265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7678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9376" y="228855"/>
            <a:ext cx="11233248" cy="954108"/>
          </a:xfrm>
        </p:spPr>
        <p:txBody>
          <a:bodyPr wrap="square" anchor="b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021288"/>
            <a:ext cx="12192000" cy="836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00456" y="6214075"/>
            <a:ext cx="1627773" cy="45114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994" y="1426467"/>
            <a:ext cx="6338473" cy="523874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489943" y="1700811"/>
            <a:ext cx="5616575" cy="31680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4937768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0491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68077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446639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50278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1"/>
          <p:cNvSpPr/>
          <p:nvPr userDrawn="1"/>
        </p:nvSpPr>
        <p:spPr>
          <a:xfrm>
            <a:off x="2639616" y="260648"/>
            <a:ext cx="9552384" cy="1344149"/>
          </a:xfrm>
          <a:custGeom>
            <a:avLst/>
            <a:gdLst/>
            <a:ahLst/>
            <a:cxnLst/>
            <a:rect l="l" t="t" r="r" b="b"/>
            <a:pathLst>
              <a:path w="7164288" h="1008112">
                <a:moveTo>
                  <a:pt x="504056" y="0"/>
                </a:moveTo>
                <a:lnTo>
                  <a:pt x="7164288" y="0"/>
                </a:lnTo>
                <a:lnTo>
                  <a:pt x="7164288" y="1008112"/>
                </a:lnTo>
                <a:lnTo>
                  <a:pt x="504056" y="1008112"/>
                </a:lnTo>
                <a:cubicBezTo>
                  <a:pt x="225674" y="1008112"/>
                  <a:pt x="0" y="782438"/>
                  <a:pt x="0" y="504056"/>
                </a:cubicBezTo>
                <a:cubicBezTo>
                  <a:pt x="0" y="225674"/>
                  <a:pt x="225674" y="0"/>
                  <a:pt x="5040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64363" y="343959"/>
            <a:ext cx="892763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64363" y="1112044"/>
            <a:ext cx="892763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5158908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970981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593259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126160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56234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745944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656008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650774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941688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853403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11046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2639616" y="260648"/>
            <a:ext cx="9552384" cy="1344149"/>
          </a:xfrm>
          <a:custGeom>
            <a:avLst/>
            <a:gdLst/>
            <a:ahLst/>
            <a:cxnLst/>
            <a:rect l="l" t="t" r="r" b="b"/>
            <a:pathLst>
              <a:path w="7164288" h="1008112">
                <a:moveTo>
                  <a:pt x="504056" y="0"/>
                </a:moveTo>
                <a:lnTo>
                  <a:pt x="7164288" y="0"/>
                </a:lnTo>
                <a:lnTo>
                  <a:pt x="7164288" y="1008112"/>
                </a:lnTo>
                <a:lnTo>
                  <a:pt x="504056" y="1008112"/>
                </a:lnTo>
                <a:cubicBezTo>
                  <a:pt x="225674" y="1008112"/>
                  <a:pt x="0" y="782438"/>
                  <a:pt x="0" y="504056"/>
                </a:cubicBezTo>
                <a:cubicBezTo>
                  <a:pt x="0" y="225674"/>
                  <a:pt x="225674" y="0"/>
                  <a:pt x="5040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64363" y="343959"/>
            <a:ext cx="892763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64363" y="1112044"/>
            <a:ext cx="892763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5159814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48007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299217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247600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480239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822372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980079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0284015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287113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3434537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2639616" y="260648"/>
            <a:ext cx="9552384" cy="1344149"/>
          </a:xfrm>
          <a:custGeom>
            <a:avLst/>
            <a:gdLst/>
            <a:ahLst/>
            <a:cxnLst/>
            <a:rect l="l" t="t" r="r" b="b"/>
            <a:pathLst>
              <a:path w="7164288" h="1008112">
                <a:moveTo>
                  <a:pt x="504056" y="0"/>
                </a:moveTo>
                <a:lnTo>
                  <a:pt x="7164288" y="0"/>
                </a:lnTo>
                <a:lnTo>
                  <a:pt x="7164288" y="1008112"/>
                </a:lnTo>
                <a:lnTo>
                  <a:pt x="504056" y="1008112"/>
                </a:lnTo>
                <a:cubicBezTo>
                  <a:pt x="225674" y="1008112"/>
                  <a:pt x="0" y="782438"/>
                  <a:pt x="0" y="504056"/>
                </a:cubicBezTo>
                <a:cubicBezTo>
                  <a:pt x="0" y="225674"/>
                  <a:pt x="225674" y="0"/>
                  <a:pt x="5040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64363" y="343959"/>
            <a:ext cx="8927637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64363" y="1112044"/>
            <a:ext cx="8927637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08923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002-KIMS BUSINESS\007-02-Googleslidesppt\02-GSppt-Contents-Kim\20170309\01-Composition with vintage old hardback books\bg-0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43"/>
          <a:stretch/>
        </p:blipFill>
        <p:spPr bwMode="auto">
          <a:xfrm>
            <a:off x="0" y="1"/>
            <a:ext cx="12192000" cy="144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5904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33" b="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2713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39860502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953C60-FE7E-48CE-84EC-08E4435DBE27}" type="datetime1">
              <a:rPr kumimoji="0" lang="en-US" altLang="th-TH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5/12/2020</a:t>
            </a:fld>
            <a:endParaRPr kumimoji="0" lang="en-US" alt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18888" y="6376988"/>
            <a:ext cx="671512" cy="371475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ADF7E3-994B-4BE0-9E8B-E66874B06CC0}" type="slidenum">
              <a:rPr kumimoji="0" lang="en-US" altLang="th-TH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49702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002-KIMS BUSINESS\007-02-Googleslidesppt\02-GSppt-Contents-Kim\20170309\01-Composition with vintage old hardback books\bg-0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43"/>
          <a:stretch/>
        </p:blipFill>
        <p:spPr bwMode="auto">
          <a:xfrm>
            <a:off x="0" y="1"/>
            <a:ext cx="12192000" cy="1440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59048"/>
            <a:ext cx="12192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27133"/>
            <a:ext cx="12192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67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911424" y="1988841"/>
            <a:ext cx="3215787" cy="23912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88107" y="1988841"/>
            <a:ext cx="3215787" cy="23912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8064789" y="1988841"/>
            <a:ext cx="3215787" cy="239122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84068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720000" anchor="t"/>
          <a:lstStyle>
            <a:lvl1pPr marL="0" indent="0" algn="ctr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948947"/>
            <a:ext cx="12192000" cy="390905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2133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56375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356659"/>
            <a:ext cx="3119669" cy="61446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527371" y="356659"/>
            <a:ext cx="5664629" cy="614468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8419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31000">
              <a:schemeClr val="accent1">
                <a:lumMod val="5000"/>
                <a:lumOff val="95000"/>
              </a:schemeClr>
            </a:gs>
            <a:gs pos="87000">
              <a:schemeClr val="tx2">
                <a:lumMod val="40000"/>
                <a:lumOff val="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0" r:id="rId3"/>
    <p:sldLayoutId id="2147483662" r:id="rId4"/>
    <p:sldLayoutId id="2147483661" r:id="rId5"/>
    <p:sldLayoutId id="2147483672" r:id="rId6"/>
    <p:sldLayoutId id="2147483655" r:id="rId7"/>
    <p:sldLayoutId id="2147483663" r:id="rId8"/>
    <p:sldLayoutId id="2147483673" r:id="rId9"/>
    <p:sldLayoutId id="2147483674" r:id="rId10"/>
    <p:sldLayoutId id="2147483666" r:id="rId11"/>
    <p:sldLayoutId id="2147483675" r:id="rId12"/>
    <p:sldLayoutId id="2147483667" r:id="rId13"/>
    <p:sldLayoutId id="2147483668" r:id="rId14"/>
    <p:sldLayoutId id="2147483669" r:id="rId15"/>
    <p:sldLayoutId id="2147483670" r:id="rId16"/>
    <p:sldLayoutId id="2147483656" r:id="rId17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31000">
              <a:schemeClr val="accent1">
                <a:lumMod val="5000"/>
                <a:lumOff val="95000"/>
              </a:schemeClr>
            </a:gs>
            <a:gs pos="87000">
              <a:schemeClr val="tx2">
                <a:lumMod val="40000"/>
                <a:lumOff val="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1219170" rtl="0" eaLnBrk="1" latinLnBrk="1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1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137160"/>
            <a:ext cx="109728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3600927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</p:sldLayoutIdLst>
  <p:hf hdr="0" ftr="0" dt="0"/>
  <p:txStyles>
    <p:titleStyle>
      <a:lvl1pPr algn="r" defTabSz="914354" rtl="0" eaLnBrk="1" latinLnBrk="0" hangingPunct="1">
        <a:spcBef>
          <a:spcPct val="0"/>
        </a:spcBef>
        <a:buNone/>
        <a:defRPr lang="en-US" sz="4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965C1C-8153-4444-8A4D-07CBAB32FDDA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D74440-4D33-4DE1-920C-2CB06B6199AA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17564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960799-DFF5-4082-AF7C-B1A4DE3DB076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16DE4C-BE2A-4DB9-BAF4-525456F58434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873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14.png"/><Relationship Id="rId3" Type="http://schemas.openxmlformats.org/officeDocument/2006/relationships/image" Target="../media/image10.jpeg"/><Relationship Id="rId7" Type="http://schemas.openxmlformats.org/officeDocument/2006/relationships/image" Target="../media/image18.jpeg"/><Relationship Id="rId12" Type="http://schemas.openxmlformats.org/officeDocument/2006/relationships/image" Target="../media/image23.png"/><Relationship Id="rId2" Type="http://schemas.openxmlformats.org/officeDocument/2006/relationships/image" Target="../media/image9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jpeg"/><Relationship Id="rId15" Type="http://schemas.openxmlformats.org/officeDocument/2006/relationships/image" Target="../media/image25.jpeg"/><Relationship Id="rId10" Type="http://schemas.openxmlformats.org/officeDocument/2006/relationships/image" Target="../media/image21.png"/><Relationship Id="rId4" Type="http://schemas.openxmlformats.org/officeDocument/2006/relationships/image" Target="../media/image11.png"/><Relationship Id="rId9" Type="http://schemas.openxmlformats.org/officeDocument/2006/relationships/image" Target="../media/image20.jpe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สี่เหลี่ยมผืนผ้า 65"/>
          <p:cNvSpPr/>
          <p:nvPr/>
        </p:nvSpPr>
        <p:spPr>
          <a:xfrm>
            <a:off x="-17003" y="4285797"/>
            <a:ext cx="12239674" cy="25722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52" name="รูปภาพ 1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298" y="639496"/>
            <a:ext cx="870969" cy="360000"/>
          </a:xfrm>
          <a:prstGeom prst="rect">
            <a:avLst/>
          </a:prstGeom>
        </p:spPr>
      </p:pic>
      <p:pic>
        <p:nvPicPr>
          <p:cNvPr id="53" name="รูปภาพ 13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960" y="590011"/>
            <a:ext cx="487940" cy="48079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4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8763" y="452682"/>
            <a:ext cx="845180" cy="845180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0289" y="2175460"/>
            <a:ext cx="2417551" cy="1867658"/>
          </a:xfrm>
          <a:prstGeom prst="rect">
            <a:avLst/>
          </a:prstGeom>
        </p:spPr>
      </p:pic>
      <p:sp>
        <p:nvSpPr>
          <p:cNvPr id="55" name="ชื่อเรื่อง 1"/>
          <p:cNvSpPr txBox="1">
            <a:spLocks/>
          </p:cNvSpPr>
          <p:nvPr/>
        </p:nvSpPr>
        <p:spPr>
          <a:xfrm>
            <a:off x="0" y="0"/>
            <a:ext cx="12192000" cy="549275"/>
          </a:xfrm>
          <a:prstGeom prst="rect">
            <a:avLst/>
          </a:prstGeom>
          <a:solidFill>
            <a:srgbClr val="002060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th-TH" sz="20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en-US" altLang="th-TH" sz="20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endParaRPr lang="th-TH" altLang="th-TH" sz="2000" dirty="0" smtClean="0">
              <a:solidFill>
                <a:schemeClr val="bg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" name="สี่เหลี่ยมผืนผ้า 112"/>
          <p:cNvSpPr/>
          <p:nvPr/>
        </p:nvSpPr>
        <p:spPr>
          <a:xfrm>
            <a:off x="20656" y="54180"/>
            <a:ext cx="12090999" cy="4340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NiramitIT๙ " panose="02000506000000020004" pitchFamily="2" charset="-34"/>
                <a:cs typeface="TH NiramitIT๙ " panose="02000506000000020004" pitchFamily="2" charset="-34"/>
              </a:rPr>
              <a:t>รูปแบบ (</a:t>
            </a:r>
            <a:r>
              <a:rPr lang="en-GB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NiramitIT๙ " panose="02000506000000020004" pitchFamily="2" charset="-34"/>
                <a:cs typeface="TH NiramitIT๙ " panose="02000506000000020004" pitchFamily="2" charset="-34"/>
              </a:rPr>
              <a:t>Model) </a:t>
            </a:r>
            <a:r>
              <a:rPr lang="th-TH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NiramitIT๙ " panose="02000506000000020004" pitchFamily="2" charset="-34"/>
                <a:cs typeface="TH NiramitIT๙ " panose="02000506000000020004" pitchFamily="2" charset="-34"/>
              </a:rPr>
              <a:t>การต่อยอดกิจการอาหารปลอดภัยสู่สร้างความมั่นคงทางอาหาร </a:t>
            </a:r>
          </a:p>
        </p:txBody>
      </p:sp>
      <p:sp>
        <p:nvSpPr>
          <p:cNvPr id="74" name="Rounded Rectangle 6"/>
          <p:cNvSpPr/>
          <p:nvPr/>
        </p:nvSpPr>
        <p:spPr>
          <a:xfrm>
            <a:off x="415197" y="3854091"/>
            <a:ext cx="1088905" cy="412795"/>
          </a:xfrm>
          <a:prstGeom prst="roundRect">
            <a:avLst/>
          </a:prstGeom>
          <a:solidFill>
            <a:srgbClr val="C0504D">
              <a:lumMod val="20000"/>
              <a:lumOff val="80000"/>
            </a:srgbClr>
          </a:solidFill>
          <a:ln w="19050" cap="flat" cmpd="sng" algn="ctr">
            <a:solidFill>
              <a:srgbClr val="C0504D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 latinLnBrk="0">
              <a:lnSpc>
                <a:spcPct val="75000"/>
              </a:lnSpc>
              <a:defRPr/>
            </a:pPr>
            <a:r>
              <a:rPr lang="th-TH" sz="2200" b="1" kern="0" dirty="0" smtClean="0">
                <a:solidFill>
                  <a:srgbClr val="C0504D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ข้อสั่งการ</a:t>
            </a:r>
            <a:endParaRPr lang="th-TH" sz="2200" b="1" kern="0" dirty="0">
              <a:solidFill>
                <a:srgbClr val="C0504D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5" name="Rounded Rectangle 9"/>
          <p:cNvSpPr/>
          <p:nvPr/>
        </p:nvSpPr>
        <p:spPr>
          <a:xfrm>
            <a:off x="-10292" y="1217091"/>
            <a:ext cx="2117380" cy="994594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9050" cap="flat" cmpd="sng" algn="ctr">
            <a:solidFill>
              <a:srgbClr val="C0504D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การขับเคลื่อนเศรษฐกิจฐานรากภายใต้ปรัชญาของเศรษฐกิจพอเพียง</a:t>
            </a:r>
            <a:endParaRPr kumimoji="0" lang="th-TH" sz="2000" b="0" i="0" u="none" strike="noStrike" kern="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76" name="Left-Right Arrow 48"/>
          <p:cNvSpPr/>
          <p:nvPr/>
        </p:nvSpPr>
        <p:spPr>
          <a:xfrm rot="5400000">
            <a:off x="10026791" y="3971940"/>
            <a:ext cx="735308" cy="422993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7" name="Left-Right Arrow 48"/>
          <p:cNvSpPr/>
          <p:nvPr/>
        </p:nvSpPr>
        <p:spPr>
          <a:xfrm rot="5400000">
            <a:off x="5395061" y="1787943"/>
            <a:ext cx="395450" cy="294097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9" name="Left-Right Arrow 48"/>
          <p:cNvSpPr/>
          <p:nvPr/>
        </p:nvSpPr>
        <p:spPr>
          <a:xfrm>
            <a:off x="8688288" y="4437112"/>
            <a:ext cx="435947" cy="262237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  <p:sp>
        <p:nvSpPr>
          <p:cNvPr id="80" name="Oval 7"/>
          <p:cNvSpPr/>
          <p:nvPr/>
        </p:nvSpPr>
        <p:spPr>
          <a:xfrm>
            <a:off x="335360" y="2348880"/>
            <a:ext cx="1407818" cy="764952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1" name="TextBox 55"/>
          <p:cNvSpPr txBox="1"/>
          <p:nvPr/>
        </p:nvSpPr>
        <p:spPr>
          <a:xfrm>
            <a:off x="347327" y="2353111"/>
            <a:ext cx="1310202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latinLnBrk="0">
              <a:lnSpc>
                <a:spcPct val="85000"/>
              </a:lnSpc>
              <a:defRPr/>
            </a:pPr>
            <a:r>
              <a:rPr lang="th-TH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กระทรวง</a:t>
            </a:r>
          </a:p>
          <a:p>
            <a:pPr algn="ctr" defTabSz="914400" latinLnBrk="0">
              <a:lnSpc>
                <a:spcPct val="85000"/>
              </a:lnSpc>
              <a:defRPr/>
            </a:pPr>
            <a:r>
              <a:rPr lang="th-TH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มหาดไทย</a:t>
            </a:r>
          </a:p>
        </p:txBody>
      </p:sp>
      <p:sp>
        <p:nvSpPr>
          <p:cNvPr id="88" name="สี่เหลี่ยมผืนผ้า 87"/>
          <p:cNvSpPr/>
          <p:nvPr/>
        </p:nvSpPr>
        <p:spPr>
          <a:xfrm>
            <a:off x="31205" y="624527"/>
            <a:ext cx="2076450" cy="461665"/>
          </a:xfrm>
          <a:prstGeom prst="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มั่นคง มั่งคั่ง ยั่งยืน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89" name="สี่เหลี่ยมผืนผ้า 88"/>
          <p:cNvSpPr/>
          <p:nvPr/>
        </p:nvSpPr>
        <p:spPr>
          <a:xfrm>
            <a:off x="-10292" y="3356992"/>
            <a:ext cx="2103438" cy="400050"/>
          </a:xfrm>
          <a:prstGeom prst="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itchFamily="34" charset="-34"/>
                <a:ea typeface="+mn-ea"/>
                <a:cs typeface="TH SarabunIT๙" pitchFamily="34" charset="-34"/>
              </a:rPr>
              <a:t>นโยบายสานพลังประชารัฐ </a:t>
            </a:r>
          </a:p>
        </p:txBody>
      </p:sp>
      <p:sp>
        <p:nvSpPr>
          <p:cNvPr id="102" name="Right Arrow 24"/>
          <p:cNvSpPr/>
          <p:nvPr/>
        </p:nvSpPr>
        <p:spPr>
          <a:xfrm>
            <a:off x="1792878" y="2507575"/>
            <a:ext cx="247302" cy="297394"/>
          </a:xfrm>
          <a:prstGeom prst="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03" name="Left-Right Arrow 47"/>
          <p:cNvSpPr/>
          <p:nvPr/>
        </p:nvSpPr>
        <p:spPr>
          <a:xfrm rot="5400000">
            <a:off x="914730" y="1088512"/>
            <a:ext cx="221866" cy="167798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04" name="Left-Right Arrow 48"/>
          <p:cNvSpPr/>
          <p:nvPr/>
        </p:nvSpPr>
        <p:spPr>
          <a:xfrm rot="5400000">
            <a:off x="908850" y="3161116"/>
            <a:ext cx="231585" cy="169839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666" y="2207182"/>
            <a:ext cx="1038854" cy="1038854"/>
          </a:xfrm>
          <a:prstGeom prst="rect">
            <a:avLst/>
          </a:prstGeom>
        </p:spPr>
      </p:pic>
      <p:sp>
        <p:nvSpPr>
          <p:cNvPr id="112" name="Left-Right Arrow 47"/>
          <p:cNvSpPr/>
          <p:nvPr/>
        </p:nvSpPr>
        <p:spPr>
          <a:xfrm rot="5400000">
            <a:off x="932616" y="2155316"/>
            <a:ext cx="221866" cy="167798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13" name="Oval 228"/>
          <p:cNvSpPr/>
          <p:nvPr/>
        </p:nvSpPr>
        <p:spPr>
          <a:xfrm>
            <a:off x="4240613" y="635125"/>
            <a:ext cx="2689170" cy="6942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57150" cap="flat" cmpd="sng" algn="ctr">
            <a:solidFill>
              <a:srgbClr val="8064A2">
                <a:lumMod val="75000"/>
              </a:srgbClr>
            </a:solidFill>
            <a:prstDash val="sysDot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Niramit AS" panose="02000506000000020004" pitchFamily="2" charset="-34"/>
              <a:ea typeface="+mn-ea"/>
              <a:cs typeface="TH Niramit AS" panose="02000506000000020004" pitchFamily="2" charset="-34"/>
            </a:endParaRPr>
          </a:p>
        </p:txBody>
      </p:sp>
      <p:sp>
        <p:nvSpPr>
          <p:cNvPr id="117" name="สี่เหลี่ยมมุมมน 34"/>
          <p:cNvSpPr/>
          <p:nvPr/>
        </p:nvSpPr>
        <p:spPr>
          <a:xfrm>
            <a:off x="4874223" y="1387053"/>
            <a:ext cx="1593850" cy="385763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กลไก </a:t>
            </a:r>
            <a:r>
              <a:rPr kumimoji="0" lang="th-TH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คส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ป.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18" name="Rounded Rectangle 6"/>
          <p:cNvSpPr/>
          <p:nvPr/>
        </p:nvSpPr>
        <p:spPr>
          <a:xfrm>
            <a:off x="4367808" y="684749"/>
            <a:ext cx="2480032" cy="559341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 latinLnBrk="0">
              <a:lnSpc>
                <a:spcPct val="75000"/>
              </a:lnSpc>
              <a:defRPr/>
            </a:pPr>
            <a:r>
              <a:rPr lang="th-TH" sz="2000" b="1" kern="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ประชา</a:t>
            </a:r>
            <a:r>
              <a:rPr lang="th-TH" sz="2000" b="1" kern="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รัฐ</a:t>
            </a:r>
            <a:r>
              <a:rPr lang="th-TH" sz="2000" b="1" kern="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ขับเคลื่อน</a:t>
            </a:r>
          </a:p>
          <a:p>
            <a:pPr algn="ctr" defTabSz="914400" latinLnBrk="0">
              <a:lnSpc>
                <a:spcPct val="75000"/>
              </a:lnSpc>
              <a:defRPr/>
            </a:pPr>
            <a:r>
              <a:rPr lang="th-TH" sz="2000" b="1" kern="0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</a:t>
            </a:r>
            <a:r>
              <a:rPr lang="th-TH" sz="2000" b="1" kern="0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พัฒนาเศรษฐกิจฐานราก</a:t>
            </a:r>
          </a:p>
        </p:txBody>
      </p:sp>
      <p:sp>
        <p:nvSpPr>
          <p:cNvPr id="119" name="กล่องข้อความ 118"/>
          <p:cNvSpPr txBox="1"/>
          <p:nvPr/>
        </p:nvSpPr>
        <p:spPr>
          <a:xfrm>
            <a:off x="17159" y="5114275"/>
            <a:ext cx="3342537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thaiDist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h-TH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DB Helvethaica X 65 Med" pitchFamily="2" charset="-34"/>
                <a:ea typeface="+mn-ea"/>
                <a:cs typeface="DB Helvethaica X 65 Med" pitchFamily="2" charset="-34"/>
              </a:rPr>
              <a:t>โครงการโรงพยาบาลอาหารปลอดภัย</a:t>
            </a:r>
          </a:p>
          <a:p>
            <a:pPr lvl="0" algn="thaiDist">
              <a:defRPr/>
            </a:pPr>
            <a:r>
              <a:rPr kumimoji="0" lang="th-TH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DB Helvethaica X 65 Med" pitchFamily="2" charset="-34"/>
                <a:ea typeface="+mn-ea"/>
                <a:cs typeface="DB Helvethaica X 65 Med" pitchFamily="2" charset="-34"/>
              </a:rPr>
              <a:t>ดำเนินการ 573 กลุ่ม </a:t>
            </a:r>
            <a:r>
              <a:rPr lang="th-TH" sz="1800" dirty="0">
                <a:solidFill>
                  <a:srgbClr val="0033CC"/>
                </a:solidFill>
                <a:latin typeface="DB Helvethaica X 65 Med" pitchFamily="2" charset="-34"/>
                <a:cs typeface="DB Helvethaica X 65 Med" pitchFamily="2" charset="-34"/>
              </a:rPr>
              <a:t>ใน 44 </a:t>
            </a:r>
            <a:r>
              <a:rPr lang="th-TH" sz="1800" dirty="0" smtClean="0">
                <a:solidFill>
                  <a:srgbClr val="0033CC"/>
                </a:solidFill>
                <a:latin typeface="DB Helvethaica X 65 Med" pitchFamily="2" charset="-34"/>
                <a:cs typeface="DB Helvethaica X 65 Med" pitchFamily="2" charset="-34"/>
              </a:rPr>
              <a:t>จังหวัด จำนวน </a:t>
            </a:r>
            <a:r>
              <a:rPr kumimoji="0" lang="th-TH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DB Helvethaica X 65 Med" pitchFamily="2" charset="-34"/>
                <a:ea typeface="+mn-ea"/>
                <a:cs typeface="DB Helvethaica X 65 Med" pitchFamily="2" charset="-34"/>
              </a:rPr>
              <a:t>173 โรงพยาบาล ยอดเงิน</a:t>
            </a:r>
            <a:r>
              <a:rPr kumimoji="0" lang="th-TH" sz="1800" b="0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DB Helvethaica X 65 Med" pitchFamily="2" charset="-34"/>
                <a:ea typeface="+mn-ea"/>
                <a:cs typeface="DB Helvethaica X 65 Med" pitchFamily="2" charset="-34"/>
              </a:rPr>
              <a:t> 101 ล้านบาท</a:t>
            </a:r>
            <a:r>
              <a:rPr kumimoji="0" lang="th-TH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DB Helvethaica X 65 Med" pitchFamily="2" charset="-34"/>
                <a:ea typeface="+mn-ea"/>
                <a:cs typeface="DB Helvethaica X 65 Med" pitchFamily="2" charset="-34"/>
              </a:rPr>
              <a:t> </a:t>
            </a:r>
          </a:p>
          <a:p>
            <a:pPr marL="285750" lvl="0" indent="-285750">
              <a:buFont typeface="Wingdings" panose="05000000000000000000" pitchFamily="2" charset="2"/>
              <a:buChar char="Ø"/>
              <a:defRPr/>
            </a:pPr>
            <a:r>
              <a:rPr lang="th-TH" sz="1800" noProof="0" dirty="0" smtClean="0">
                <a:solidFill>
                  <a:srgbClr val="0033CC"/>
                </a:solidFill>
                <a:latin typeface="DB Helvethaica X 65 Med" pitchFamily="2" charset="-34"/>
                <a:cs typeface="DB Helvethaica X 65 Med" pitchFamily="2" charset="-34"/>
              </a:rPr>
              <a:t>พัฒนา ต่อยอด ขยายผล อาหารปลอดภัย</a:t>
            </a:r>
          </a:p>
          <a:p>
            <a:pPr lvl="0">
              <a:defRPr/>
            </a:pPr>
            <a:r>
              <a:rPr lang="th-TH" sz="1800" noProof="0" dirty="0" smtClean="0">
                <a:solidFill>
                  <a:srgbClr val="0033CC"/>
                </a:solidFill>
                <a:latin typeface="DB Helvethaica X 65 Med" pitchFamily="2" charset="-34"/>
                <a:cs typeface="DB Helvethaica X 65 Med" pitchFamily="2" charset="-34"/>
              </a:rPr>
              <a:t>สู่ 4 ร (โรงพยาบาล โรงเรียน โรงแรม ร้านอาหาร)</a:t>
            </a: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cs typeface="Cordia New" panose="020B0304020202020204" pitchFamily="34" charset="-34"/>
            </a:endParaRPr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2463123" y="2908867"/>
            <a:ext cx="19059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/>
              <a:t>หนังสือ ที่ มท. 0409.2/ว5216</a:t>
            </a:r>
          </a:p>
          <a:p>
            <a:r>
              <a:rPr lang="th-TH" sz="1600" dirty="0" smtClean="0"/>
              <a:t>หนังสือ ที่ </a:t>
            </a:r>
            <a:r>
              <a:rPr lang="th-TH" sz="1600" dirty="0"/>
              <a:t>มท. </a:t>
            </a:r>
            <a:r>
              <a:rPr lang="th-TH" sz="1600" dirty="0" smtClean="0"/>
              <a:t>0409.7/ว 1067</a:t>
            </a:r>
          </a:p>
          <a:p>
            <a:r>
              <a:rPr lang="th-TH" sz="1600" dirty="0" smtClean="0"/>
              <a:t>หนังสือ ที่ มท 0409.7/ว 1875</a:t>
            </a:r>
          </a:p>
          <a:p>
            <a:r>
              <a:rPr lang="th-TH" sz="1600" dirty="0" smtClean="0"/>
              <a:t>หนังสือ ที่ มท 0409.7/ว 6143</a:t>
            </a:r>
          </a:p>
          <a:p>
            <a:r>
              <a:rPr lang="th-TH" sz="1600" dirty="0" smtClean="0"/>
              <a:t>หนังสือ ที่ มท 0409.7/ ว 83</a:t>
            </a:r>
            <a:endParaRPr lang="th-TH" sz="1600" dirty="0"/>
          </a:p>
        </p:txBody>
      </p:sp>
      <p:cxnSp>
        <p:nvCxnSpPr>
          <p:cNvPr id="120" name="Straight Connector 70"/>
          <p:cNvCxnSpPr/>
          <p:nvPr/>
        </p:nvCxnSpPr>
        <p:spPr>
          <a:xfrm flipH="1">
            <a:off x="1604896" y="3789051"/>
            <a:ext cx="870749" cy="271437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triangle" w="lg" len="lg"/>
            <a:tailEnd type="none"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1" name="Rounded Rectangle 78"/>
          <p:cNvSpPr/>
          <p:nvPr/>
        </p:nvSpPr>
        <p:spPr>
          <a:xfrm>
            <a:off x="47328" y="4379051"/>
            <a:ext cx="2171480" cy="634125"/>
          </a:xfrm>
          <a:prstGeom prst="roundRect">
            <a:avLst>
              <a:gd name="adj" fmla="val 911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22" name="TextBox 76"/>
          <p:cNvSpPr txBox="1"/>
          <p:nvPr/>
        </p:nvSpPr>
        <p:spPr>
          <a:xfrm>
            <a:off x="47328" y="4462895"/>
            <a:ext cx="2163545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latinLnBrk="0">
              <a:lnSpc>
                <a:spcPct val="85000"/>
              </a:lnSpc>
              <a:defRPr/>
            </a:pPr>
            <a:r>
              <a:rPr lang="th-TH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ผลงานอาหารปลอดภัย</a:t>
            </a:r>
            <a:endParaRPr lang="th-TH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pSp>
        <p:nvGrpSpPr>
          <p:cNvPr id="15" name="กลุ่ม 14"/>
          <p:cNvGrpSpPr/>
          <p:nvPr/>
        </p:nvGrpSpPr>
        <p:grpSpPr>
          <a:xfrm>
            <a:off x="8227865" y="1968834"/>
            <a:ext cx="3960440" cy="1843375"/>
            <a:chOff x="7968208" y="2164794"/>
            <a:chExt cx="3960440" cy="1843375"/>
          </a:xfrm>
        </p:grpSpPr>
        <p:sp>
          <p:nvSpPr>
            <p:cNvPr id="139" name="สี่เหลี่ยมมุมมน 38"/>
            <p:cNvSpPr/>
            <p:nvPr/>
          </p:nvSpPr>
          <p:spPr>
            <a:xfrm>
              <a:off x="8684020" y="2165240"/>
              <a:ext cx="3235161" cy="352425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NiramitIT๙ " panose="02000506000000020004" pitchFamily="2" charset="-34"/>
                <a:cs typeface="TH NiramitIT๙ " panose="02000506000000020004" pitchFamily="2" charset="-34"/>
              </a:endParaRPr>
            </a:p>
          </p:txBody>
        </p:sp>
        <p:sp>
          <p:nvSpPr>
            <p:cNvPr id="138" name="สี่เหลี่ยมมุมมน 38"/>
            <p:cNvSpPr/>
            <p:nvPr/>
          </p:nvSpPr>
          <p:spPr>
            <a:xfrm>
              <a:off x="8400256" y="2550422"/>
              <a:ext cx="3511139" cy="35242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NiramitIT๙ " panose="02000506000000020004" pitchFamily="2" charset="-34"/>
                <a:cs typeface="TH NiramitIT๙ " panose="02000506000000020004" pitchFamily="2" charset="-34"/>
              </a:endParaRPr>
            </a:p>
          </p:txBody>
        </p:sp>
        <p:sp>
          <p:nvSpPr>
            <p:cNvPr id="135" name="สี่เหลี่ยมมุมมน 38"/>
            <p:cNvSpPr/>
            <p:nvPr/>
          </p:nvSpPr>
          <p:spPr>
            <a:xfrm>
              <a:off x="8244249" y="2900248"/>
              <a:ext cx="3680536" cy="35242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NiramitIT๙ " panose="02000506000000020004" pitchFamily="2" charset="-34"/>
                <a:cs typeface="TH NiramitIT๙ " panose="02000506000000020004" pitchFamily="2" charset="-34"/>
              </a:endParaRPr>
            </a:p>
          </p:txBody>
        </p:sp>
        <p:sp>
          <p:nvSpPr>
            <p:cNvPr id="134" name="สี่เหลี่ยมมุมมน 38"/>
            <p:cNvSpPr/>
            <p:nvPr/>
          </p:nvSpPr>
          <p:spPr>
            <a:xfrm>
              <a:off x="8066716" y="3275243"/>
              <a:ext cx="3858069" cy="352425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NiramitIT๙ " panose="02000506000000020004" pitchFamily="2" charset="-34"/>
                <a:cs typeface="TH NiramitIT๙ " panose="02000506000000020004" pitchFamily="2" charset="-34"/>
              </a:endParaRPr>
            </a:p>
          </p:txBody>
        </p:sp>
        <p:sp>
          <p:nvSpPr>
            <p:cNvPr id="133" name="สี่เหลี่ยมมุมมน 38"/>
            <p:cNvSpPr/>
            <p:nvPr/>
          </p:nvSpPr>
          <p:spPr>
            <a:xfrm>
              <a:off x="7968208" y="3650187"/>
              <a:ext cx="3956577" cy="3524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1917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NiramitIT๙ " panose="02000506000000020004" pitchFamily="2" charset="-34"/>
                <a:cs typeface="TH NiramitIT๙ " panose="02000506000000020004" pitchFamily="2" charset="-34"/>
              </a:endParaRPr>
            </a:p>
          </p:txBody>
        </p:sp>
        <p:sp>
          <p:nvSpPr>
            <p:cNvPr id="14" name="กล่องข้อความ 13"/>
            <p:cNvSpPr txBox="1"/>
            <p:nvPr/>
          </p:nvSpPr>
          <p:spPr>
            <a:xfrm>
              <a:off x="7968208" y="3608059"/>
              <a:ext cx="36148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dirty="0" smtClean="0">
                  <a:latin typeface="TH NiramitIT๙ " panose="02000506000000020004" pitchFamily="2" charset="-34"/>
                  <a:cs typeface="TH NiramitIT๙ " panose="02000506000000020004" pitchFamily="2" charset="-34"/>
                </a:rPr>
                <a:t>ระดับ 1 มีอาหารปลอดภัยบริโภค</a:t>
              </a:r>
              <a:r>
                <a:rPr lang="th-TH" sz="2000" dirty="0">
                  <a:latin typeface="TH NiramitIT๙ " panose="02000506000000020004" pitchFamily="2" charset="-34"/>
                  <a:cs typeface="TH NiramitIT๙ " panose="02000506000000020004" pitchFamily="2" charset="-34"/>
                </a:rPr>
                <a:t>ครัวเรือน</a:t>
              </a:r>
            </a:p>
          </p:txBody>
        </p:sp>
        <p:sp>
          <p:nvSpPr>
            <p:cNvPr id="127" name="กล่องข้อความ 126"/>
            <p:cNvSpPr txBox="1"/>
            <p:nvPr/>
          </p:nvSpPr>
          <p:spPr>
            <a:xfrm>
              <a:off x="8068591" y="3275243"/>
              <a:ext cx="37834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 smtClean="0">
                  <a:latin typeface="TH NiramitIT๙ " panose="02000506000000020004" pitchFamily="2" charset="-34"/>
                  <a:cs typeface="TH NiramitIT๙ " panose="02000506000000020004" pitchFamily="2" charset="-34"/>
                </a:rPr>
                <a:t>ระดับ 2 มีการแบ่งปันอาหารปลอดภัยในชุมชน</a:t>
              </a:r>
              <a:endParaRPr lang="th-TH" sz="2000" dirty="0">
                <a:latin typeface="TH NiramitIT๙ " panose="02000506000000020004" pitchFamily="2" charset="-34"/>
                <a:cs typeface="TH NiramitIT๙ " panose="02000506000000020004" pitchFamily="2" charset="-34"/>
              </a:endParaRPr>
            </a:p>
          </p:txBody>
        </p:sp>
        <p:sp>
          <p:nvSpPr>
            <p:cNvPr id="130" name="กล่องข้อความ 129"/>
            <p:cNvSpPr txBox="1"/>
            <p:nvPr/>
          </p:nvSpPr>
          <p:spPr>
            <a:xfrm>
              <a:off x="8210518" y="2900472"/>
              <a:ext cx="35686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 smtClean="0">
                  <a:latin typeface="TH NiramitIT๙ " panose="02000506000000020004" pitchFamily="2" charset="-34"/>
                  <a:cs typeface="TH NiramitIT๙ " panose="02000506000000020004" pitchFamily="2" charset="-34"/>
                </a:rPr>
                <a:t>ระดับ 3 แลกเปลี่ยนผลผลิตในตำบล อำเภอ</a:t>
              </a:r>
              <a:endParaRPr lang="th-TH" sz="2000" dirty="0">
                <a:latin typeface="TH NiramitIT๙ " panose="02000506000000020004" pitchFamily="2" charset="-34"/>
                <a:cs typeface="TH NiramitIT๙ " panose="02000506000000020004" pitchFamily="2" charset="-34"/>
              </a:endParaRPr>
            </a:p>
          </p:txBody>
        </p:sp>
        <p:sp>
          <p:nvSpPr>
            <p:cNvPr id="131" name="กล่องข้อความ 130"/>
            <p:cNvSpPr txBox="1"/>
            <p:nvPr/>
          </p:nvSpPr>
          <p:spPr>
            <a:xfrm>
              <a:off x="8400257" y="2576778"/>
              <a:ext cx="34654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000" dirty="0" smtClean="0">
                  <a:latin typeface="TH NiramitIT๙ " panose="02000506000000020004" pitchFamily="2" charset="-34"/>
                  <a:cs typeface="TH NiramitIT๙ " panose="02000506000000020004" pitchFamily="2" charset="-34"/>
                </a:rPr>
                <a:t>ระดับ 4 สร้างรายได้ช่องทางตลาด 4 ร</a:t>
              </a:r>
              <a:endParaRPr lang="th-TH" sz="2000" dirty="0">
                <a:latin typeface="TH NiramitIT๙ " panose="02000506000000020004" pitchFamily="2" charset="-34"/>
                <a:cs typeface="TH NiramitIT๙ " panose="02000506000000020004" pitchFamily="2" charset="-34"/>
              </a:endParaRPr>
            </a:p>
          </p:txBody>
        </p:sp>
        <p:sp>
          <p:nvSpPr>
            <p:cNvPr id="132" name="กล่องข้อความ 131"/>
            <p:cNvSpPr txBox="1"/>
            <p:nvPr/>
          </p:nvSpPr>
          <p:spPr>
            <a:xfrm>
              <a:off x="8674552" y="2164794"/>
              <a:ext cx="32540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dirty="0" smtClean="0">
                  <a:latin typeface="TH NiramitIT๙ " panose="02000506000000020004" pitchFamily="2" charset="-34"/>
                  <a:cs typeface="TH NiramitIT๙ " panose="02000506000000020004" pitchFamily="2" charset="-34"/>
                </a:rPr>
                <a:t>ระดับ 5 ช่องทางตลาด </a:t>
              </a:r>
              <a:r>
                <a:rPr lang="en-US" sz="2000" dirty="0" smtClean="0">
                  <a:latin typeface="TH NiramitIT๙ " panose="02000506000000020004" pitchFamily="2" charset="-34"/>
                  <a:cs typeface="TH NiramitIT๙ " panose="02000506000000020004" pitchFamily="2" charset="-34"/>
                </a:rPr>
                <a:t>Modern Trade</a:t>
              </a:r>
              <a:endParaRPr lang="th-TH" sz="2000" dirty="0">
                <a:latin typeface="TH NiramitIT๙ " panose="02000506000000020004" pitchFamily="2" charset="-34"/>
                <a:cs typeface="TH NiramitIT๙ " panose="02000506000000020004" pitchFamily="2" charset="-34"/>
              </a:endParaRPr>
            </a:p>
          </p:txBody>
        </p:sp>
      </p:grpSp>
      <p:sp>
        <p:nvSpPr>
          <p:cNvPr id="140" name="แผนผังลำดับงาน: เอกสาร 139"/>
          <p:cNvSpPr/>
          <p:nvPr/>
        </p:nvSpPr>
        <p:spPr>
          <a:xfrm>
            <a:off x="8642496" y="5852021"/>
            <a:ext cx="3430168" cy="402540"/>
          </a:xfrm>
          <a:prstGeom prst="flowChartDocument">
            <a:avLst/>
          </a:prstGeom>
          <a:solidFill>
            <a:srgbClr val="9BBB59">
              <a:lumMod val="20000"/>
              <a:lumOff val="8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rtlCol="0" anchor="t"/>
          <a:lstStyle/>
          <a:p>
            <a:pPr lvl="0" defTabSz="914400" latinLnBrk="0">
              <a:defRPr/>
            </a:pPr>
            <a:r>
              <a:rPr kumimoji="0" lang="th-TH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 ส่งเสริมธุรกิจชุมชนท่องเที่ยวสีเขียว</a:t>
            </a:r>
            <a:endParaRPr kumimoji="0" lang="th-TH" sz="16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1" name="แผนผังลำดับงาน: เอกสาร 140"/>
          <p:cNvSpPr/>
          <p:nvPr/>
        </p:nvSpPr>
        <p:spPr>
          <a:xfrm>
            <a:off x="8642497" y="5373216"/>
            <a:ext cx="3397458" cy="439242"/>
          </a:xfrm>
          <a:prstGeom prst="flowChartDocument">
            <a:avLst/>
          </a:prstGeom>
          <a:solidFill>
            <a:srgbClr val="9BBB59">
              <a:lumMod val="20000"/>
              <a:lumOff val="8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โครงการ ส่งเสริมเกษตรปลอดภัย ภาคเหนือตอนล่าง</a:t>
            </a:r>
          </a:p>
        </p:txBody>
      </p:sp>
      <p:sp>
        <p:nvSpPr>
          <p:cNvPr id="142" name="แผนผังลำดับงาน: เอกสาร 141"/>
          <p:cNvSpPr/>
          <p:nvPr/>
        </p:nvSpPr>
        <p:spPr>
          <a:xfrm>
            <a:off x="8653630" y="4941168"/>
            <a:ext cx="3397458" cy="362602"/>
          </a:xfrm>
          <a:prstGeom prst="flowChartDocument">
            <a:avLst/>
          </a:prstGeom>
          <a:solidFill>
            <a:srgbClr val="9BBB59">
              <a:lumMod val="20000"/>
              <a:lumOff val="8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โครงการ ส่งเสริมเกษตรอินทรีย์ ภาคเหนือตอนบน</a:t>
            </a:r>
          </a:p>
        </p:txBody>
      </p:sp>
      <p:sp>
        <p:nvSpPr>
          <p:cNvPr id="143" name="แผนผังลำดับงาน: เอกสาร 142"/>
          <p:cNvSpPr/>
          <p:nvPr/>
        </p:nvSpPr>
        <p:spPr>
          <a:xfrm>
            <a:off x="8667207" y="6280191"/>
            <a:ext cx="3405457" cy="581771"/>
          </a:xfrm>
          <a:prstGeom prst="flowChartDocument">
            <a:avLst/>
          </a:prstGeom>
          <a:solidFill>
            <a:srgbClr val="9BBB59">
              <a:lumMod val="20000"/>
              <a:lumOff val="80000"/>
            </a:srgbClr>
          </a:solidFill>
          <a:ln w="9525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rtlCol="0" anchor="t"/>
          <a:lstStyle/>
          <a:p>
            <a:pPr lvl="0" defTabSz="914400" latinLnBrk="0"/>
            <a:r>
              <a:rPr kumimoji="0" lang="th-TH" sz="17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โครงการ </a:t>
            </a:r>
            <a:r>
              <a:rPr lang="th-TH" sz="1600" b="1" dirty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Helvetica Neue"/>
              </a:rPr>
              <a:t>สร้างรายได้จากกิจการอาหารปลอดภัย (โรงพยาบาล โรงเรียน โรงแรม ร้านอาหาร)</a:t>
            </a:r>
            <a:endParaRPr kumimoji="0" lang="th-TH" sz="17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45" name="Left-Right Arrow 48"/>
          <p:cNvSpPr/>
          <p:nvPr/>
        </p:nvSpPr>
        <p:spPr>
          <a:xfrm rot="5400000">
            <a:off x="843856" y="4229759"/>
            <a:ext cx="231585" cy="169839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16" name="รูปภาพ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01"/>
          <a:stretch/>
        </p:blipFill>
        <p:spPr>
          <a:xfrm>
            <a:off x="3431704" y="4285797"/>
            <a:ext cx="5006231" cy="2643394"/>
          </a:xfrm>
          <a:prstGeom prst="rect">
            <a:avLst/>
          </a:prstGeom>
        </p:spPr>
      </p:pic>
      <p:sp>
        <p:nvSpPr>
          <p:cNvPr id="17" name="ลูกศรขวา 16"/>
          <p:cNvSpPr/>
          <p:nvPr/>
        </p:nvSpPr>
        <p:spPr>
          <a:xfrm rot="17582158">
            <a:off x="7277419" y="2576127"/>
            <a:ext cx="2057950" cy="511409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7" name="TextBox 76"/>
          <p:cNvSpPr txBox="1"/>
          <p:nvPr/>
        </p:nvSpPr>
        <p:spPr>
          <a:xfrm rot="17582158">
            <a:off x="7130614" y="2782249"/>
            <a:ext cx="2191578" cy="411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latinLnBrk="0">
              <a:lnSpc>
                <a:spcPct val="85000"/>
              </a:lnSpc>
              <a:defRPr/>
            </a:pPr>
            <a:r>
              <a:rPr lang="th-TH" b="1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ช่องทางการตลาด</a:t>
            </a:r>
            <a:endParaRPr lang="th-TH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49" name="Rounded Rectangle 78"/>
          <p:cNvSpPr/>
          <p:nvPr/>
        </p:nvSpPr>
        <p:spPr>
          <a:xfrm>
            <a:off x="9181413" y="4269653"/>
            <a:ext cx="2420851" cy="634125"/>
          </a:xfrm>
          <a:prstGeom prst="roundRect">
            <a:avLst>
              <a:gd name="adj" fmla="val 9119"/>
            </a:avLst>
          </a:prstGeom>
          <a:solidFill>
            <a:srgbClr val="C0504D">
              <a:lumMod val="20000"/>
              <a:lumOff val="80000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1" name="Rounded Rectangle 42"/>
          <p:cNvSpPr/>
          <p:nvPr/>
        </p:nvSpPr>
        <p:spPr>
          <a:xfrm>
            <a:off x="9842573" y="1184639"/>
            <a:ext cx="1789374" cy="529566"/>
          </a:xfrm>
          <a:prstGeom prst="roundRect">
            <a:avLst>
              <a:gd name="adj" fmla="val 8366"/>
            </a:avLst>
          </a:prstGeom>
          <a:solidFill>
            <a:srgbClr val="C0504D">
              <a:lumMod val="20000"/>
              <a:lumOff val="80000"/>
            </a:srgbClr>
          </a:solidFill>
          <a:ln w="28575" cap="flat" cmpd="sng" algn="ctr">
            <a:solidFill>
              <a:srgbClr val="C0504D">
                <a:lumMod val="75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สร้างรายได้ให้ชุมชน ประชาชนมีความสุข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153" name="Right Arrow 24"/>
          <p:cNvSpPr/>
          <p:nvPr/>
        </p:nvSpPr>
        <p:spPr>
          <a:xfrm rot="16200000">
            <a:off x="10587128" y="1720847"/>
            <a:ext cx="266352" cy="244328"/>
          </a:xfrm>
          <a:prstGeom prst="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55" name="เครื่องหมายบั้ง 154"/>
          <p:cNvSpPr/>
          <p:nvPr/>
        </p:nvSpPr>
        <p:spPr>
          <a:xfrm>
            <a:off x="3179168" y="2405036"/>
            <a:ext cx="321247" cy="355886"/>
          </a:xfrm>
          <a:prstGeom prst="chevron">
            <a:avLst>
              <a:gd name="adj" fmla="val 52941"/>
            </a:avLst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56" name="เครื่องหมายบั้ง 155"/>
          <p:cNvSpPr/>
          <p:nvPr/>
        </p:nvSpPr>
        <p:spPr>
          <a:xfrm>
            <a:off x="3346487" y="2405036"/>
            <a:ext cx="321247" cy="355886"/>
          </a:xfrm>
          <a:prstGeom prst="chevron">
            <a:avLst>
              <a:gd name="adj" fmla="val 52941"/>
            </a:avLst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57" name="เครื่องหมายบั้ง 156"/>
          <p:cNvSpPr/>
          <p:nvPr/>
        </p:nvSpPr>
        <p:spPr>
          <a:xfrm>
            <a:off x="3539483" y="2405036"/>
            <a:ext cx="321247" cy="355886"/>
          </a:xfrm>
          <a:prstGeom prst="chevron">
            <a:avLst>
              <a:gd name="adj" fmla="val 52941"/>
            </a:avLst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58" name="เครื่องหมายบั้ง 157"/>
          <p:cNvSpPr/>
          <p:nvPr/>
        </p:nvSpPr>
        <p:spPr>
          <a:xfrm>
            <a:off x="7274338" y="2368944"/>
            <a:ext cx="321247" cy="355886"/>
          </a:xfrm>
          <a:prstGeom prst="chevron">
            <a:avLst>
              <a:gd name="adj" fmla="val 52941"/>
            </a:avLst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59" name="เครื่องหมายบั้ง 158"/>
          <p:cNvSpPr/>
          <p:nvPr/>
        </p:nvSpPr>
        <p:spPr>
          <a:xfrm>
            <a:off x="7441657" y="2368944"/>
            <a:ext cx="321247" cy="355886"/>
          </a:xfrm>
          <a:prstGeom prst="chevron">
            <a:avLst>
              <a:gd name="adj" fmla="val 52941"/>
            </a:avLst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60" name="เครื่องหมายบั้ง 159"/>
          <p:cNvSpPr/>
          <p:nvPr/>
        </p:nvSpPr>
        <p:spPr>
          <a:xfrm>
            <a:off x="7634653" y="2368944"/>
            <a:ext cx="321247" cy="355886"/>
          </a:xfrm>
          <a:prstGeom prst="chevron">
            <a:avLst>
              <a:gd name="adj" fmla="val 52941"/>
            </a:avLst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61" name="Left-Right Arrow 48"/>
          <p:cNvSpPr/>
          <p:nvPr/>
        </p:nvSpPr>
        <p:spPr>
          <a:xfrm>
            <a:off x="2570454" y="4523856"/>
            <a:ext cx="435947" cy="262237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NiramitIT๙ " panose="02000506000000020004" pitchFamily="2" charset="-34"/>
              <a:cs typeface="TH NiramitIT๙ " panose="02000506000000020004" pitchFamily="2" charset="-34"/>
            </a:endParaRPr>
          </a:p>
        </p:txBody>
      </p:sp>
      <p:sp>
        <p:nvSpPr>
          <p:cNvPr id="70" name="Rounded Rectangle 216"/>
          <p:cNvSpPr/>
          <p:nvPr/>
        </p:nvSpPr>
        <p:spPr>
          <a:xfrm>
            <a:off x="2617917" y="1296997"/>
            <a:ext cx="1225077" cy="266167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endParaRPr kumimoji="0" lang="th-TH" sz="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1" name="Rounded Rectangle 221"/>
          <p:cNvSpPr/>
          <p:nvPr/>
        </p:nvSpPr>
        <p:spPr>
          <a:xfrm>
            <a:off x="2442208" y="1297554"/>
            <a:ext cx="1494535" cy="402497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Niramit AS" panose="02000506000000020004" pitchFamily="2" charset="-34"/>
                <a:ea typeface="+mn-ea"/>
                <a:cs typeface="TH Niramit AS" panose="02000506000000020004" pitchFamily="2" charset="-34"/>
              </a:rPr>
              <a:t>   ด้านเกษตร</a:t>
            </a: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anose="02000506000000020004" pitchFamily="2" charset="-34"/>
              <a:ea typeface="+mn-ea"/>
              <a:cs typeface="TH Niramit AS" panose="02000506000000020004" pitchFamily="2" charset="-34"/>
            </a:endParaRPr>
          </a:p>
        </p:txBody>
      </p:sp>
      <p:sp>
        <p:nvSpPr>
          <p:cNvPr id="72" name="Rounded Rectangle 216"/>
          <p:cNvSpPr/>
          <p:nvPr/>
        </p:nvSpPr>
        <p:spPr>
          <a:xfrm>
            <a:off x="2568024" y="1606634"/>
            <a:ext cx="1306774" cy="266167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73" name="Rounded Rectangle 221"/>
          <p:cNvSpPr/>
          <p:nvPr/>
        </p:nvSpPr>
        <p:spPr>
          <a:xfrm>
            <a:off x="2513562" y="1564177"/>
            <a:ext cx="1389185" cy="402497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Niramit AS" panose="02000506000000020004" pitchFamily="2" charset="-34"/>
                <a:ea typeface="+mn-ea"/>
                <a:cs typeface="TH Niramit AS" panose="02000506000000020004" pitchFamily="2" charset="-34"/>
              </a:rPr>
              <a:t>   ด้านแปรรูป</a:t>
            </a: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anose="02000506000000020004" pitchFamily="2" charset="-34"/>
              <a:ea typeface="+mn-ea"/>
              <a:cs typeface="TH Niramit AS" panose="02000506000000020004" pitchFamily="2" charset="-34"/>
            </a:endParaRPr>
          </a:p>
        </p:txBody>
      </p:sp>
      <p:sp>
        <p:nvSpPr>
          <p:cNvPr id="78" name="Rounded Rectangle 216"/>
          <p:cNvSpPr/>
          <p:nvPr/>
        </p:nvSpPr>
        <p:spPr>
          <a:xfrm>
            <a:off x="2337184" y="1911588"/>
            <a:ext cx="1996179" cy="268690"/>
          </a:xfrm>
          <a:prstGeom prst="roundRect">
            <a:avLst>
              <a:gd name="adj" fmla="val 50000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82" name="Rounded Rectangle 221"/>
          <p:cNvSpPr/>
          <p:nvPr/>
        </p:nvSpPr>
        <p:spPr>
          <a:xfrm>
            <a:off x="2123680" y="1874375"/>
            <a:ext cx="2196180" cy="402497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Niramit AS" panose="02000506000000020004" pitchFamily="2" charset="-34"/>
                <a:ea typeface="+mn-ea"/>
                <a:cs typeface="TH Niramit AS" panose="02000506000000020004" pitchFamily="2" charset="-34"/>
              </a:rPr>
              <a:t>   ด้านท่องเที่ยวโดยชุมชน</a:t>
            </a:r>
            <a:endParaRPr kumimoji="0" lang="th-TH" sz="1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Niramit AS" panose="02000506000000020004" pitchFamily="2" charset="-34"/>
              <a:ea typeface="+mn-ea"/>
              <a:cs typeface="TH Niramit AS" panose="02000506000000020004" pitchFamily="2" charset="-34"/>
            </a:endParaRPr>
          </a:p>
        </p:txBody>
      </p:sp>
      <p:sp>
        <p:nvSpPr>
          <p:cNvPr id="94" name="Curved Down Arrow 111"/>
          <p:cNvSpPr/>
          <p:nvPr/>
        </p:nvSpPr>
        <p:spPr>
          <a:xfrm rot="1387201">
            <a:off x="8223905" y="1660163"/>
            <a:ext cx="825243" cy="343146"/>
          </a:xfrm>
          <a:prstGeom prst="curvedDownArrow">
            <a:avLst/>
          </a:prstGeom>
          <a:solidFill>
            <a:srgbClr val="EEECE1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9" name="สี่เหลี่ยมมุมมน 34"/>
          <p:cNvSpPr/>
          <p:nvPr/>
        </p:nvSpPr>
        <p:spPr>
          <a:xfrm>
            <a:off x="6986862" y="1908534"/>
            <a:ext cx="1222464" cy="392065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บ.ประชารัฐ</a:t>
            </a:r>
            <a:endParaRPr kumimoji="0" lang="th-TH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00" name="Left-Right Arrow 48"/>
          <p:cNvSpPr/>
          <p:nvPr/>
        </p:nvSpPr>
        <p:spPr>
          <a:xfrm rot="5400000">
            <a:off x="5620471" y="3930423"/>
            <a:ext cx="395450" cy="294097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5" name="Rounded Rectangle 78"/>
          <p:cNvSpPr/>
          <p:nvPr/>
        </p:nvSpPr>
        <p:spPr>
          <a:xfrm>
            <a:off x="9181412" y="4275196"/>
            <a:ext cx="2420851" cy="634125"/>
          </a:xfrm>
          <a:prstGeom prst="roundRect">
            <a:avLst>
              <a:gd name="adj" fmla="val 911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tlCol="0" anchor="ctr"/>
          <a:lstStyle/>
          <a:p>
            <a:pPr algn="ctr" defTabSz="914400" latinLnBrk="0">
              <a:lnSpc>
                <a:spcPct val="85000"/>
              </a:lnSpc>
              <a:defRPr/>
            </a:pP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โครงการสนับสนุน ต่อยอด</a:t>
            </a:r>
          </a:p>
          <a:p>
            <a:pPr algn="ctr" defTabSz="914400" latinLnBrk="0">
              <a:lnSpc>
                <a:spcPct val="85000"/>
              </a:lnSpc>
              <a:defRPr/>
            </a:pPr>
            <a:r>
              <a:rPr lang="th-TH" sz="20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การสร้างความมั่นคงทางอาหาร</a:t>
            </a:r>
          </a:p>
        </p:txBody>
      </p:sp>
      <p:pic>
        <p:nvPicPr>
          <p:cNvPr id="106" name="Picture 4" descr="Integrating Sustainable Development Goals into Business Strategy ...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37"/>
          <a:stretch/>
        </p:blipFill>
        <p:spPr bwMode="auto">
          <a:xfrm>
            <a:off x="8029693" y="883498"/>
            <a:ext cx="1275028" cy="73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35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8205" t="24416"/>
          <a:stretch/>
        </p:blipFill>
        <p:spPr>
          <a:xfrm>
            <a:off x="22237" y="1458173"/>
            <a:ext cx="12188581" cy="534830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131364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Cordia New" panose="020B0304020202020204" pitchFamily="34" charset="-34"/>
            </a:endParaRPr>
          </a:p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</a:rPr>
              <a:t>การพัฒนาเศรษฐกิจฐานรากและประชารัฐ </a:t>
            </a:r>
          </a:p>
          <a:p>
            <a:pPr marL="0" marR="0" lvl="0" indent="0" algn="ctr" defTabSz="121917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534918" y="2068269"/>
            <a:ext cx="1465738" cy="1085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t>เศรษฐกิจ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t>ฐานรากมั่นคง ชุมชนพึ่งตนเองได้</a:t>
            </a:r>
          </a:p>
        </p:txBody>
      </p:sp>
      <p:sp>
        <p:nvSpPr>
          <p:cNvPr id="3" name="Rectangle 2"/>
          <p:cNvSpPr/>
          <p:nvPr/>
        </p:nvSpPr>
        <p:spPr>
          <a:xfrm>
            <a:off x="407368" y="1790163"/>
            <a:ext cx="2088232" cy="77474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t>กองทุนต่าง ๆ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t>ในชุมชน</a:t>
            </a:r>
          </a:p>
        </p:txBody>
      </p:sp>
      <p:sp>
        <p:nvSpPr>
          <p:cNvPr id="7" name="Rectangle 6"/>
          <p:cNvSpPr/>
          <p:nvPr/>
        </p:nvSpPr>
        <p:spPr>
          <a:xfrm>
            <a:off x="407368" y="2578680"/>
            <a:ext cx="2088232" cy="143769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t>กลุ่มออมทรัพย์ฯ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t>กองทุนหมู่บ้าน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th-T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rPr>
              <a:t>กองทุนพัฒนาบทบาทสตรี</a:t>
            </a:r>
          </a:p>
        </p:txBody>
      </p:sp>
    </p:spTree>
    <p:extLst>
      <p:ext uri="{BB962C8B-B14F-4D97-AF65-F5344CB8AC3E}">
        <p14:creationId xmlns:p14="http://schemas.microsoft.com/office/powerpoint/2010/main" val="55342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entagon 51">
            <a:extLst>
              <a:ext uri="{FF2B5EF4-FFF2-40B4-BE49-F238E27FC236}">
                <a16:creationId xmlns="" xmlns:a16="http://schemas.microsoft.com/office/drawing/2014/main" id="{4BB726EC-B135-4EF7-A935-035834520A78}"/>
              </a:ext>
            </a:extLst>
          </p:cNvPr>
          <p:cNvSpPr/>
          <p:nvPr/>
        </p:nvSpPr>
        <p:spPr>
          <a:xfrm>
            <a:off x="5757" y="-24679"/>
            <a:ext cx="9818880" cy="1238148"/>
          </a:xfrm>
          <a:prstGeom prst="homePlate">
            <a:avLst>
              <a:gd name="adj" fmla="val 38069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36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ounded Rectangle 78"/>
          <p:cNvSpPr/>
          <p:nvPr/>
        </p:nvSpPr>
        <p:spPr>
          <a:xfrm>
            <a:off x="9503460" y="5965480"/>
            <a:ext cx="1180834" cy="787132"/>
          </a:xfrm>
          <a:prstGeom prst="roundRect">
            <a:avLst>
              <a:gd name="adj" fmla="val 9119"/>
            </a:avLst>
          </a:prstGeom>
          <a:solidFill>
            <a:srgbClr val="C0504D">
              <a:lumMod val="20000"/>
              <a:lumOff val="80000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9396069" y="6048993"/>
            <a:ext cx="1420255" cy="620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พัฒนา</a:t>
            </a:r>
          </a:p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คุณภาพคน</a:t>
            </a:r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IT๙" panose="020B0500040200020003" pitchFamily="34" charset="-34"/>
              <a:ea typeface="+mn-ea"/>
              <a:cs typeface="TH SarabunIT๙" panose="020B0500040200020003" pitchFamily="34" charset="-34"/>
            </a:endParaRPr>
          </a:p>
        </p:txBody>
      </p:sp>
      <p:sp>
        <p:nvSpPr>
          <p:cNvPr id="44" name="Rounded Rectangle 9"/>
          <p:cNvSpPr/>
          <p:nvPr/>
        </p:nvSpPr>
        <p:spPr>
          <a:xfrm>
            <a:off x="86065" y="1413274"/>
            <a:ext cx="2440920" cy="1238686"/>
          </a:xfrm>
          <a:prstGeom prst="roundRect">
            <a:avLst>
              <a:gd name="adj" fmla="val 0"/>
            </a:avLst>
          </a:prstGeom>
          <a:solidFill>
            <a:schemeClr val="accent6">
              <a:lumMod val="75000"/>
            </a:schemeClr>
          </a:solidFill>
          <a:ln w="19050" cap="flat" cmpd="sng" algn="ctr">
            <a:solidFill>
              <a:srgbClr val="C0504D">
                <a:lumMod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การขับเคลื่อนเศรษฐกิจฐานรากภายใต้ปรัชญาของเศรษฐกิจพอเพียง</a:t>
            </a:r>
            <a:endParaRPr kumimoji="0" lang="th-TH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6" name="Left-Right Arrow 48"/>
          <p:cNvSpPr/>
          <p:nvPr/>
        </p:nvSpPr>
        <p:spPr>
          <a:xfrm rot="5400000">
            <a:off x="792374" y="4380678"/>
            <a:ext cx="435947" cy="262237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8" name="Left-Right Arrow 48"/>
          <p:cNvSpPr/>
          <p:nvPr/>
        </p:nvSpPr>
        <p:spPr>
          <a:xfrm rot="5400000">
            <a:off x="828383" y="2860755"/>
            <a:ext cx="435947" cy="262237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7" name="Left-Right Arrow 48"/>
          <p:cNvSpPr/>
          <p:nvPr/>
        </p:nvSpPr>
        <p:spPr>
          <a:xfrm>
            <a:off x="2526984" y="3705492"/>
            <a:ext cx="435947" cy="262237"/>
          </a:xfrm>
          <a:prstGeom prst="leftRightArrow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32" name="รูปภาพ 1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161" y="3556324"/>
            <a:ext cx="1047271" cy="438515"/>
          </a:xfrm>
          <a:prstGeom prst="rect">
            <a:avLst/>
          </a:prstGeom>
        </p:spPr>
      </p:pic>
      <p:pic>
        <p:nvPicPr>
          <p:cNvPr id="35" name="รูปภาพ 13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46" y="3529719"/>
            <a:ext cx="546041" cy="53804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5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785" y="3426986"/>
            <a:ext cx="937406" cy="937406"/>
          </a:xfrm>
          <a:prstGeom prst="rect">
            <a:avLst/>
          </a:prstGeom>
        </p:spPr>
      </p:pic>
      <p:sp>
        <p:nvSpPr>
          <p:cNvPr id="50" name="TextBox 19"/>
          <p:cNvSpPr txBox="1"/>
          <p:nvPr/>
        </p:nvSpPr>
        <p:spPr>
          <a:xfrm flipH="1">
            <a:off x="127545" y="-43907"/>
            <a:ext cx="9856887" cy="1312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latinLnBrk="0">
              <a:lnSpc>
                <a:spcPct val="90000"/>
              </a:lnSpc>
              <a:defRPr/>
            </a:pP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Arial"/>
                <a:cs typeface="TH SarabunPSK" pitchFamily="34" charset="-34"/>
                <a:sym typeface="Arial"/>
              </a:rPr>
              <a:t>การขับเคลื่อนการพัฒนา</a:t>
            </a: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Arial"/>
                <a:cs typeface="TH SarabunPSK" pitchFamily="34" charset="-34"/>
                <a:sym typeface="Arial"/>
              </a:rPr>
              <a:t>เศรษฐกิจฐาน</a:t>
            </a:r>
            <a:r>
              <a:rPr lang="th-TH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Arial"/>
                <a:cs typeface="TH SarabunPSK" pitchFamily="34" charset="-34"/>
                <a:sym typeface="Arial"/>
              </a:rPr>
              <a:t>รากและประชารัฐ</a:t>
            </a:r>
          </a:p>
          <a:p>
            <a:pPr lvl="0" algn="ctr" defTabSz="914400" latinLnBrk="0">
              <a:lnSpc>
                <a:spcPct val="90000"/>
              </a:lnSpc>
              <a:defRPr/>
            </a:pPr>
            <a:r>
              <a:rPr lang="th-TH" sz="4400" b="1" noProof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Arial"/>
                <a:cs typeface="TH SarabunPSK" pitchFamily="34" charset="-34"/>
                <a:sym typeface="Arial"/>
              </a:rPr>
              <a:t>ภายใต้หลักปรัชญาของเศรษฐกิจพอเพียง</a:t>
            </a:r>
            <a:endParaRPr kumimoji="0" lang="th-TH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Arial"/>
              <a:cs typeface="TH SarabunPSK" pitchFamily="34" charset="-34"/>
              <a:sym typeface="Arial"/>
            </a:endParaRPr>
          </a:p>
        </p:txBody>
      </p:sp>
      <p:grpSp>
        <p:nvGrpSpPr>
          <p:cNvPr id="51" name="กลุ่ม 50"/>
          <p:cNvGrpSpPr/>
          <p:nvPr/>
        </p:nvGrpSpPr>
        <p:grpSpPr>
          <a:xfrm>
            <a:off x="4364066" y="5183541"/>
            <a:ext cx="2508595" cy="1665294"/>
            <a:chOff x="3449878" y="3221122"/>
            <a:chExt cx="1958911" cy="1209944"/>
          </a:xfrm>
        </p:grpSpPr>
        <p:sp>
          <p:nvSpPr>
            <p:cNvPr id="52" name="object 24"/>
            <p:cNvSpPr>
              <a:spLocks/>
            </p:cNvSpPr>
            <p:nvPr/>
          </p:nvSpPr>
          <p:spPr bwMode="auto">
            <a:xfrm>
              <a:off x="4614882" y="3689736"/>
              <a:ext cx="316862" cy="225393"/>
            </a:xfrm>
            <a:custGeom>
              <a:avLst/>
              <a:gdLst>
                <a:gd name="T0" fmla="*/ 261409 w 394969"/>
                <a:gd name="T1" fmla="*/ 0 h 278130"/>
                <a:gd name="T2" fmla="*/ 24511 w 394969"/>
                <a:gd name="T3" fmla="*/ 138684 h 278130"/>
                <a:gd name="T4" fmla="*/ 78993 w 394969"/>
                <a:gd name="T5" fmla="*/ 231648 h 278130"/>
                <a:gd name="T6" fmla="*/ 0 w 394969"/>
                <a:gd name="T7" fmla="*/ 278002 h 278130"/>
                <a:gd name="T8" fmla="*/ 251884 w 394969"/>
                <a:gd name="T9" fmla="*/ 255270 h 278130"/>
                <a:gd name="T10" fmla="*/ 363018 w 394969"/>
                <a:gd name="T11" fmla="*/ 92963 h 278130"/>
                <a:gd name="T12" fmla="*/ 315892 w 394969"/>
                <a:gd name="T13" fmla="*/ 92963 h 278130"/>
                <a:gd name="T14" fmla="*/ 261409 w 394969"/>
                <a:gd name="T15" fmla="*/ 0 h 278130"/>
                <a:gd name="T16" fmla="*/ 394759 w 394969"/>
                <a:gd name="T17" fmla="*/ 46609 h 278130"/>
                <a:gd name="T18" fmla="*/ 315892 w 394969"/>
                <a:gd name="T19" fmla="*/ 92963 h 278130"/>
                <a:gd name="T20" fmla="*/ 363018 w 394969"/>
                <a:gd name="T21" fmla="*/ 92963 h 278130"/>
                <a:gd name="T22" fmla="*/ 394759 w 394969"/>
                <a:gd name="T23" fmla="*/ 46609 h 2781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4969"/>
                <a:gd name="T37" fmla="*/ 0 h 278130"/>
                <a:gd name="T38" fmla="*/ 394969 w 394969"/>
                <a:gd name="T39" fmla="*/ 278130 h 2781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4969" h="278130">
                  <a:moveTo>
                    <a:pt x="261366" y="0"/>
                  </a:moveTo>
                  <a:lnTo>
                    <a:pt x="24511" y="138684"/>
                  </a:lnTo>
                  <a:lnTo>
                    <a:pt x="78993" y="231648"/>
                  </a:lnTo>
                  <a:lnTo>
                    <a:pt x="0" y="278002"/>
                  </a:lnTo>
                  <a:lnTo>
                    <a:pt x="251841" y="255270"/>
                  </a:lnTo>
                  <a:lnTo>
                    <a:pt x="362975" y="92963"/>
                  </a:lnTo>
                  <a:lnTo>
                    <a:pt x="315849" y="92963"/>
                  </a:lnTo>
                  <a:lnTo>
                    <a:pt x="261366" y="0"/>
                  </a:lnTo>
                  <a:close/>
                </a:path>
                <a:path w="394969" h="278130">
                  <a:moveTo>
                    <a:pt x="394716" y="46609"/>
                  </a:moveTo>
                  <a:lnTo>
                    <a:pt x="315849" y="92963"/>
                  </a:lnTo>
                  <a:lnTo>
                    <a:pt x="362975" y="92963"/>
                  </a:lnTo>
                  <a:lnTo>
                    <a:pt x="394716" y="46609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5" name="object 27"/>
            <p:cNvSpPr>
              <a:spLocks/>
            </p:cNvSpPr>
            <p:nvPr/>
          </p:nvSpPr>
          <p:spPr bwMode="auto">
            <a:xfrm>
              <a:off x="4330729" y="4014622"/>
              <a:ext cx="174732" cy="363304"/>
            </a:xfrm>
            <a:custGeom>
              <a:avLst/>
              <a:gdLst>
                <a:gd name="T0" fmla="*/ 108712 w 217805"/>
                <a:gd name="T1" fmla="*/ 0 h 448310"/>
                <a:gd name="T2" fmla="*/ 0 w 217805"/>
                <a:gd name="T3" fmla="*/ 224155 h 448310"/>
                <a:gd name="T4" fmla="*/ 108712 w 217805"/>
                <a:gd name="T5" fmla="*/ 448267 h 448310"/>
                <a:gd name="T6" fmla="*/ 108712 w 217805"/>
                <a:gd name="T7" fmla="*/ 358605 h 448310"/>
                <a:gd name="T8" fmla="*/ 217381 w 217805"/>
                <a:gd name="T9" fmla="*/ 358605 h 448310"/>
                <a:gd name="T10" fmla="*/ 217381 w 217805"/>
                <a:gd name="T11" fmla="*/ 89662 h 448310"/>
                <a:gd name="T12" fmla="*/ 108712 w 217805"/>
                <a:gd name="T13" fmla="*/ 89662 h 448310"/>
                <a:gd name="T14" fmla="*/ 108712 w 217805"/>
                <a:gd name="T15" fmla="*/ 0 h 4483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7805"/>
                <a:gd name="T25" fmla="*/ 0 h 448310"/>
                <a:gd name="T26" fmla="*/ 217805 w 217805"/>
                <a:gd name="T27" fmla="*/ 448310 h 4483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7805" h="448310">
                  <a:moveTo>
                    <a:pt x="108712" y="0"/>
                  </a:moveTo>
                  <a:lnTo>
                    <a:pt x="0" y="224155"/>
                  </a:lnTo>
                  <a:lnTo>
                    <a:pt x="108712" y="448310"/>
                  </a:lnTo>
                  <a:lnTo>
                    <a:pt x="108712" y="358648"/>
                  </a:lnTo>
                  <a:lnTo>
                    <a:pt x="217424" y="358648"/>
                  </a:lnTo>
                  <a:lnTo>
                    <a:pt x="217424" y="89662"/>
                  </a:lnTo>
                  <a:lnTo>
                    <a:pt x="108712" y="89662"/>
                  </a:lnTo>
                  <a:lnTo>
                    <a:pt x="108712" y="0"/>
                  </a:lnTo>
                  <a:close/>
                </a:path>
              </a:pathLst>
            </a:custGeom>
            <a:solidFill>
              <a:srgbClr val="00A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6" name="object 30"/>
            <p:cNvSpPr>
              <a:spLocks/>
            </p:cNvSpPr>
            <p:nvPr/>
          </p:nvSpPr>
          <p:spPr bwMode="auto">
            <a:xfrm>
              <a:off x="4020270" y="3729141"/>
              <a:ext cx="284768" cy="220247"/>
            </a:xfrm>
            <a:custGeom>
              <a:avLst/>
              <a:gdLst>
                <a:gd name="T0" fmla="*/ 0 w 354965"/>
                <a:gd name="T1" fmla="*/ 0 h 271780"/>
                <a:gd name="T2" fmla="*/ 70942 w 354965"/>
                <a:gd name="T3" fmla="*/ 48260 h 271780"/>
                <a:gd name="T4" fmla="*/ 17805 w 354965"/>
                <a:gd name="T5" fmla="*/ 126364 h 271780"/>
                <a:gd name="T6" fmla="*/ 230670 w 354965"/>
                <a:gd name="T7" fmla="*/ 271272 h 271780"/>
                <a:gd name="T8" fmla="*/ 283794 w 354965"/>
                <a:gd name="T9" fmla="*/ 193294 h 271780"/>
                <a:gd name="T10" fmla="*/ 324600 w 354965"/>
                <a:gd name="T11" fmla="*/ 193294 h 271780"/>
                <a:gd name="T12" fmla="*/ 230505 w 354965"/>
                <a:gd name="T13" fmla="*/ 42799 h 271780"/>
                <a:gd name="T14" fmla="*/ 0 w 354965"/>
                <a:gd name="T15" fmla="*/ 0 h 271780"/>
                <a:gd name="T16" fmla="*/ 324600 w 354965"/>
                <a:gd name="T17" fmla="*/ 193294 h 271780"/>
                <a:gd name="T18" fmla="*/ 283794 w 354965"/>
                <a:gd name="T19" fmla="*/ 193294 h 271780"/>
                <a:gd name="T20" fmla="*/ 354774 w 354965"/>
                <a:gd name="T21" fmla="*/ 241554 h 271780"/>
                <a:gd name="T22" fmla="*/ 324600 w 354965"/>
                <a:gd name="T23" fmla="*/ 193294 h 27178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4965"/>
                <a:gd name="T37" fmla="*/ 0 h 271780"/>
                <a:gd name="T38" fmla="*/ 354965 w 354965"/>
                <a:gd name="T39" fmla="*/ 271780 h 27178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4965" h="271780">
                  <a:moveTo>
                    <a:pt x="0" y="0"/>
                  </a:moveTo>
                  <a:lnTo>
                    <a:pt x="70942" y="48260"/>
                  </a:lnTo>
                  <a:lnTo>
                    <a:pt x="17805" y="126364"/>
                  </a:lnTo>
                  <a:lnTo>
                    <a:pt x="230670" y="271272"/>
                  </a:lnTo>
                  <a:lnTo>
                    <a:pt x="283794" y="193294"/>
                  </a:lnTo>
                  <a:lnTo>
                    <a:pt x="324600" y="193294"/>
                  </a:lnTo>
                  <a:lnTo>
                    <a:pt x="230505" y="42799"/>
                  </a:lnTo>
                  <a:lnTo>
                    <a:pt x="0" y="0"/>
                  </a:lnTo>
                  <a:close/>
                </a:path>
                <a:path w="354965" h="271780">
                  <a:moveTo>
                    <a:pt x="324600" y="193294"/>
                  </a:moveTo>
                  <a:lnTo>
                    <a:pt x="283794" y="193294"/>
                  </a:lnTo>
                  <a:lnTo>
                    <a:pt x="354774" y="241554"/>
                  </a:lnTo>
                  <a:lnTo>
                    <a:pt x="324600" y="193294"/>
                  </a:lnTo>
                  <a:close/>
                </a:path>
              </a:pathLst>
            </a:custGeom>
            <a:solidFill>
              <a:srgbClr val="2B3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grpSp>
          <p:nvGrpSpPr>
            <p:cNvPr id="59" name="กลุ่ม 58"/>
            <p:cNvGrpSpPr/>
            <p:nvPr/>
          </p:nvGrpSpPr>
          <p:grpSpPr>
            <a:xfrm>
              <a:off x="3449878" y="3877401"/>
              <a:ext cx="780921" cy="540000"/>
              <a:chOff x="7435843" y="3768527"/>
              <a:chExt cx="814570" cy="540000"/>
            </a:xfrm>
          </p:grpSpPr>
          <p:sp>
            <p:nvSpPr>
              <p:cNvPr id="69" name="object 34"/>
              <p:cNvSpPr txBox="1"/>
              <p:nvPr/>
            </p:nvSpPr>
            <p:spPr bwMode="auto">
              <a:xfrm>
                <a:off x="7603356" y="3871251"/>
                <a:ext cx="464911" cy="367109"/>
              </a:xfrm>
              <a:prstGeom prst="rect">
                <a:avLst/>
              </a:prstGeom>
            </p:spPr>
            <p:txBody>
              <a:bodyPr lIns="0" tIns="12700" rIns="0" bIns="0">
                <a:spAutoFit/>
              </a:bodyPr>
              <a:lstStyle/>
              <a:p>
                <a:pPr marL="889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รัฐบาล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สนับสนุน</a:t>
                </a:r>
              </a:p>
            </p:txBody>
          </p:sp>
          <p:sp>
            <p:nvSpPr>
              <p:cNvPr id="70" name="object 29"/>
              <p:cNvSpPr>
                <a:spLocks/>
              </p:cNvSpPr>
              <p:nvPr/>
            </p:nvSpPr>
            <p:spPr bwMode="auto">
              <a:xfrm>
                <a:off x="7435843" y="3768527"/>
                <a:ext cx="814570" cy="540000"/>
              </a:xfrm>
              <a:custGeom>
                <a:avLst/>
                <a:gdLst>
                  <a:gd name="T0" fmla="*/ 2620 w 1015365"/>
                  <a:gd name="T1" fmla="*/ 367010 h 817880"/>
                  <a:gd name="T2" fmla="*/ 22821 w 1015365"/>
                  <a:gd name="T3" fmla="*/ 287235 h 817880"/>
                  <a:gd name="T4" fmla="*/ 61266 w 1015365"/>
                  <a:gd name="T5" fmla="*/ 213937 h 817880"/>
                  <a:gd name="T6" fmla="*/ 115913 w 1015365"/>
                  <a:gd name="T7" fmla="*/ 148759 h 817880"/>
                  <a:gd name="T8" fmla="*/ 184722 w 1015365"/>
                  <a:gd name="T9" fmla="*/ 93345 h 817880"/>
                  <a:gd name="T10" fmla="*/ 265652 w 1015365"/>
                  <a:gd name="T11" fmla="*/ 49336 h 817880"/>
                  <a:gd name="T12" fmla="*/ 356660 w 1015365"/>
                  <a:gd name="T13" fmla="*/ 18377 h 817880"/>
                  <a:gd name="T14" fmla="*/ 455707 w 1015365"/>
                  <a:gd name="T15" fmla="*/ 2110 h 817880"/>
                  <a:gd name="T16" fmla="*/ 559505 w 1015365"/>
                  <a:gd name="T17" fmla="*/ 2110 h 817880"/>
                  <a:gd name="T18" fmla="*/ 658549 w 1015365"/>
                  <a:gd name="T19" fmla="*/ 18377 h 817880"/>
                  <a:gd name="T20" fmla="*/ 749554 w 1015365"/>
                  <a:gd name="T21" fmla="*/ 49336 h 817880"/>
                  <a:gd name="T22" fmla="*/ 830479 w 1015365"/>
                  <a:gd name="T23" fmla="*/ 93344 h 817880"/>
                  <a:gd name="T24" fmla="*/ 899283 w 1015365"/>
                  <a:gd name="T25" fmla="*/ 148759 h 817880"/>
                  <a:gd name="T26" fmla="*/ 953927 w 1015365"/>
                  <a:gd name="T27" fmla="*/ 213937 h 817880"/>
                  <a:gd name="T28" fmla="*/ 992368 w 1015365"/>
                  <a:gd name="T29" fmla="*/ 287235 h 817880"/>
                  <a:gd name="T30" fmla="*/ 1012566 w 1015365"/>
                  <a:gd name="T31" fmla="*/ 367010 h 817880"/>
                  <a:gd name="T32" fmla="*/ 1012566 w 1015365"/>
                  <a:gd name="T33" fmla="*/ 450593 h 817880"/>
                  <a:gd name="T34" fmla="*/ 992368 w 1015365"/>
                  <a:gd name="T35" fmla="*/ 530331 h 817880"/>
                  <a:gd name="T36" fmla="*/ 953927 w 1015365"/>
                  <a:gd name="T37" fmla="*/ 603602 h 817880"/>
                  <a:gd name="T38" fmla="*/ 899283 w 1015365"/>
                  <a:gd name="T39" fmla="*/ 668761 h 817880"/>
                  <a:gd name="T40" fmla="*/ 830479 w 1015365"/>
                  <a:gd name="T41" fmla="*/ 724164 h 817880"/>
                  <a:gd name="T42" fmla="*/ 749554 w 1015365"/>
                  <a:gd name="T43" fmla="*/ 768166 h 817880"/>
                  <a:gd name="T44" fmla="*/ 658549 w 1015365"/>
                  <a:gd name="T45" fmla="*/ 799122 h 817880"/>
                  <a:gd name="T46" fmla="*/ 559505 w 1015365"/>
                  <a:gd name="T47" fmla="*/ 815388 h 817880"/>
                  <a:gd name="T48" fmla="*/ 455707 w 1015365"/>
                  <a:gd name="T49" fmla="*/ 815388 h 817880"/>
                  <a:gd name="T50" fmla="*/ 356660 w 1015365"/>
                  <a:gd name="T51" fmla="*/ 799122 h 817880"/>
                  <a:gd name="T52" fmla="*/ 265652 w 1015365"/>
                  <a:gd name="T53" fmla="*/ 768166 h 817880"/>
                  <a:gd name="T54" fmla="*/ 184722 w 1015365"/>
                  <a:gd name="T55" fmla="*/ 724164 h 817880"/>
                  <a:gd name="T56" fmla="*/ 115913 w 1015365"/>
                  <a:gd name="T57" fmla="*/ 668761 h 817880"/>
                  <a:gd name="T58" fmla="*/ 61266 w 1015365"/>
                  <a:gd name="T59" fmla="*/ 603602 h 817880"/>
                  <a:gd name="T60" fmla="*/ 22821 w 1015365"/>
                  <a:gd name="T61" fmla="*/ 530331 h 817880"/>
                  <a:gd name="T62" fmla="*/ 2620 w 1015365"/>
                  <a:gd name="T63" fmla="*/ 450593 h 81788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15365"/>
                  <a:gd name="T97" fmla="*/ 0 h 817880"/>
                  <a:gd name="T98" fmla="*/ 1015365 w 1015365"/>
                  <a:gd name="T99" fmla="*/ 817880 h 81788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15365" h="817880">
                    <a:moveTo>
                      <a:pt x="0" y="408813"/>
                    </a:moveTo>
                    <a:lnTo>
                      <a:pt x="2620" y="367010"/>
                    </a:lnTo>
                    <a:lnTo>
                      <a:pt x="10312" y="326415"/>
                    </a:lnTo>
                    <a:lnTo>
                      <a:pt x="22821" y="287235"/>
                    </a:lnTo>
                    <a:lnTo>
                      <a:pt x="39890" y="249674"/>
                    </a:lnTo>
                    <a:lnTo>
                      <a:pt x="61266" y="213937"/>
                    </a:lnTo>
                    <a:lnTo>
                      <a:pt x="86692" y="180230"/>
                    </a:lnTo>
                    <a:lnTo>
                      <a:pt x="115913" y="148759"/>
                    </a:lnTo>
                    <a:lnTo>
                      <a:pt x="148675" y="119729"/>
                    </a:lnTo>
                    <a:lnTo>
                      <a:pt x="184722" y="93345"/>
                    </a:lnTo>
                    <a:lnTo>
                      <a:pt x="223800" y="69812"/>
                    </a:lnTo>
                    <a:lnTo>
                      <a:pt x="265652" y="49336"/>
                    </a:lnTo>
                    <a:lnTo>
                      <a:pt x="310024" y="32123"/>
                    </a:lnTo>
                    <a:lnTo>
                      <a:pt x="356660" y="18377"/>
                    </a:lnTo>
                    <a:lnTo>
                      <a:pt x="405306" y="8304"/>
                    </a:lnTo>
                    <a:lnTo>
                      <a:pt x="455707" y="2110"/>
                    </a:lnTo>
                    <a:lnTo>
                      <a:pt x="507606" y="0"/>
                    </a:lnTo>
                    <a:lnTo>
                      <a:pt x="559505" y="2110"/>
                    </a:lnTo>
                    <a:lnTo>
                      <a:pt x="609904" y="8304"/>
                    </a:lnTo>
                    <a:lnTo>
                      <a:pt x="658549" y="18377"/>
                    </a:lnTo>
                    <a:lnTo>
                      <a:pt x="705184" y="32123"/>
                    </a:lnTo>
                    <a:lnTo>
                      <a:pt x="749554" y="49336"/>
                    </a:lnTo>
                    <a:lnTo>
                      <a:pt x="791404" y="69812"/>
                    </a:lnTo>
                    <a:lnTo>
                      <a:pt x="830479" y="93344"/>
                    </a:lnTo>
                    <a:lnTo>
                      <a:pt x="866524" y="119729"/>
                    </a:lnTo>
                    <a:lnTo>
                      <a:pt x="899283" y="148759"/>
                    </a:lnTo>
                    <a:lnTo>
                      <a:pt x="928503" y="180230"/>
                    </a:lnTo>
                    <a:lnTo>
                      <a:pt x="953927" y="213937"/>
                    </a:lnTo>
                    <a:lnTo>
                      <a:pt x="975300" y="249674"/>
                    </a:lnTo>
                    <a:lnTo>
                      <a:pt x="992368" y="287235"/>
                    </a:lnTo>
                    <a:lnTo>
                      <a:pt x="1004875" y="326415"/>
                    </a:lnTo>
                    <a:lnTo>
                      <a:pt x="1012566" y="367010"/>
                    </a:lnTo>
                    <a:lnTo>
                      <a:pt x="1015187" y="408813"/>
                    </a:lnTo>
                    <a:lnTo>
                      <a:pt x="1012566" y="450593"/>
                    </a:lnTo>
                    <a:lnTo>
                      <a:pt x="1004875" y="491168"/>
                    </a:lnTo>
                    <a:lnTo>
                      <a:pt x="992368" y="530331"/>
                    </a:lnTo>
                    <a:lnTo>
                      <a:pt x="975300" y="567878"/>
                    </a:lnTo>
                    <a:lnTo>
                      <a:pt x="953927" y="603602"/>
                    </a:lnTo>
                    <a:lnTo>
                      <a:pt x="928503" y="637299"/>
                    </a:lnTo>
                    <a:lnTo>
                      <a:pt x="899283" y="668761"/>
                    </a:lnTo>
                    <a:lnTo>
                      <a:pt x="866524" y="697785"/>
                    </a:lnTo>
                    <a:lnTo>
                      <a:pt x="830479" y="724164"/>
                    </a:lnTo>
                    <a:lnTo>
                      <a:pt x="791404" y="747693"/>
                    </a:lnTo>
                    <a:lnTo>
                      <a:pt x="749554" y="768166"/>
                    </a:lnTo>
                    <a:lnTo>
                      <a:pt x="705184" y="785377"/>
                    </a:lnTo>
                    <a:lnTo>
                      <a:pt x="658549" y="799122"/>
                    </a:lnTo>
                    <a:lnTo>
                      <a:pt x="609904" y="809194"/>
                    </a:lnTo>
                    <a:lnTo>
                      <a:pt x="559505" y="815388"/>
                    </a:lnTo>
                    <a:lnTo>
                      <a:pt x="507606" y="817499"/>
                    </a:lnTo>
                    <a:lnTo>
                      <a:pt x="455707" y="815388"/>
                    </a:lnTo>
                    <a:lnTo>
                      <a:pt x="405306" y="809194"/>
                    </a:lnTo>
                    <a:lnTo>
                      <a:pt x="356660" y="799122"/>
                    </a:lnTo>
                    <a:lnTo>
                      <a:pt x="310024" y="785377"/>
                    </a:lnTo>
                    <a:lnTo>
                      <a:pt x="265652" y="768166"/>
                    </a:lnTo>
                    <a:lnTo>
                      <a:pt x="223800" y="747693"/>
                    </a:lnTo>
                    <a:lnTo>
                      <a:pt x="184722" y="724164"/>
                    </a:lnTo>
                    <a:lnTo>
                      <a:pt x="148675" y="697785"/>
                    </a:lnTo>
                    <a:lnTo>
                      <a:pt x="115913" y="668761"/>
                    </a:lnTo>
                    <a:lnTo>
                      <a:pt x="86692" y="637299"/>
                    </a:lnTo>
                    <a:lnTo>
                      <a:pt x="61266" y="603602"/>
                    </a:lnTo>
                    <a:lnTo>
                      <a:pt x="39890" y="567878"/>
                    </a:lnTo>
                    <a:lnTo>
                      <a:pt x="22821" y="530331"/>
                    </a:lnTo>
                    <a:lnTo>
                      <a:pt x="10312" y="491168"/>
                    </a:lnTo>
                    <a:lnTo>
                      <a:pt x="2620" y="450593"/>
                    </a:lnTo>
                    <a:lnTo>
                      <a:pt x="0" y="408813"/>
                    </a:lnTo>
                    <a:close/>
                  </a:path>
                </a:pathLst>
              </a:custGeom>
              <a:noFill/>
              <a:ln w="57149">
                <a:solidFill>
                  <a:srgbClr val="5B9BD5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</p:grpSp>
        <p:grpSp>
          <p:nvGrpSpPr>
            <p:cNvPr id="60" name="กลุ่ม 59"/>
            <p:cNvGrpSpPr/>
            <p:nvPr/>
          </p:nvGrpSpPr>
          <p:grpSpPr>
            <a:xfrm>
              <a:off x="4636108" y="3891066"/>
              <a:ext cx="772681" cy="540000"/>
              <a:chOff x="4636108" y="3891066"/>
              <a:chExt cx="772681" cy="540000"/>
            </a:xfrm>
          </p:grpSpPr>
          <p:sp>
            <p:nvSpPr>
              <p:cNvPr id="67" name="object 26"/>
              <p:cNvSpPr>
                <a:spLocks/>
              </p:cNvSpPr>
              <p:nvPr/>
            </p:nvSpPr>
            <p:spPr bwMode="auto">
              <a:xfrm>
                <a:off x="4636108" y="3891066"/>
                <a:ext cx="772681" cy="540000"/>
              </a:xfrm>
              <a:custGeom>
                <a:avLst/>
                <a:gdLst>
                  <a:gd name="T0" fmla="*/ 2716 w 1052195"/>
                  <a:gd name="T1" fmla="*/ 364519 h 812164"/>
                  <a:gd name="T2" fmla="*/ 23656 w 1052195"/>
                  <a:gd name="T3" fmla="*/ 285312 h 812164"/>
                  <a:gd name="T4" fmla="*/ 63507 w 1052195"/>
                  <a:gd name="T5" fmla="*/ 212523 h 812164"/>
                  <a:gd name="T6" fmla="*/ 120154 w 1052195"/>
                  <a:gd name="T7" fmla="*/ 147787 h 812164"/>
                  <a:gd name="T8" fmla="*/ 191479 w 1052195"/>
                  <a:gd name="T9" fmla="*/ 92741 h 812164"/>
                  <a:gd name="T10" fmla="*/ 275367 w 1052195"/>
                  <a:gd name="T11" fmla="*/ 49021 h 812164"/>
                  <a:gd name="T12" fmla="*/ 369702 w 1052195"/>
                  <a:gd name="T13" fmla="*/ 18260 h 812164"/>
                  <a:gd name="T14" fmla="*/ 472366 w 1052195"/>
                  <a:gd name="T15" fmla="*/ 2097 h 812164"/>
                  <a:gd name="T16" fmla="*/ 579954 w 1052195"/>
                  <a:gd name="T17" fmla="*/ 2097 h 812164"/>
                  <a:gd name="T18" fmla="*/ 682608 w 1052195"/>
                  <a:gd name="T19" fmla="*/ 18260 h 812164"/>
                  <a:gd name="T20" fmla="*/ 776924 w 1052195"/>
                  <a:gd name="T21" fmla="*/ 49021 h 812164"/>
                  <a:gd name="T22" fmla="*/ 860790 w 1052195"/>
                  <a:gd name="T23" fmla="*/ 92741 h 812164"/>
                  <a:gd name="T24" fmla="*/ 932092 w 1052195"/>
                  <a:gd name="T25" fmla="*/ 147787 h 812164"/>
                  <a:gd name="T26" fmla="*/ 988716 w 1052195"/>
                  <a:gd name="T27" fmla="*/ 212523 h 812164"/>
                  <a:gd name="T28" fmla="*/ 1028550 w 1052195"/>
                  <a:gd name="T29" fmla="*/ 285312 h 812164"/>
                  <a:gd name="T30" fmla="*/ 1049479 w 1052195"/>
                  <a:gd name="T31" fmla="*/ 364519 h 812164"/>
                  <a:gd name="T32" fmla="*/ 1049479 w 1052195"/>
                  <a:gd name="T33" fmla="*/ 447583 h 812164"/>
                  <a:gd name="T34" fmla="*/ 1028550 w 1052195"/>
                  <a:gd name="T35" fmla="*/ 526827 h 812164"/>
                  <a:gd name="T36" fmla="*/ 988716 w 1052195"/>
                  <a:gd name="T37" fmla="*/ 599643 h 812164"/>
                  <a:gd name="T38" fmla="*/ 932092 w 1052195"/>
                  <a:gd name="T39" fmla="*/ 664397 h 812164"/>
                  <a:gd name="T40" fmla="*/ 860790 w 1052195"/>
                  <a:gd name="T41" fmla="*/ 719455 h 812164"/>
                  <a:gd name="T42" fmla="*/ 776924 w 1052195"/>
                  <a:gd name="T43" fmla="*/ 763183 h 812164"/>
                  <a:gd name="T44" fmla="*/ 682608 w 1052195"/>
                  <a:gd name="T45" fmla="*/ 793946 h 812164"/>
                  <a:gd name="T46" fmla="*/ 579954 w 1052195"/>
                  <a:gd name="T47" fmla="*/ 810110 h 812164"/>
                  <a:gd name="T48" fmla="*/ 472366 w 1052195"/>
                  <a:gd name="T49" fmla="*/ 810110 h 812164"/>
                  <a:gd name="T50" fmla="*/ 369702 w 1052195"/>
                  <a:gd name="T51" fmla="*/ 793946 h 812164"/>
                  <a:gd name="T52" fmla="*/ 275367 w 1052195"/>
                  <a:gd name="T53" fmla="*/ 763183 h 812164"/>
                  <a:gd name="T54" fmla="*/ 191479 w 1052195"/>
                  <a:gd name="T55" fmla="*/ 719455 h 812164"/>
                  <a:gd name="T56" fmla="*/ 120154 w 1052195"/>
                  <a:gd name="T57" fmla="*/ 664397 h 812164"/>
                  <a:gd name="T58" fmla="*/ 63507 w 1052195"/>
                  <a:gd name="T59" fmla="*/ 599643 h 812164"/>
                  <a:gd name="T60" fmla="*/ 23656 w 1052195"/>
                  <a:gd name="T61" fmla="*/ 526827 h 812164"/>
                  <a:gd name="T62" fmla="*/ 2716 w 1052195"/>
                  <a:gd name="T63" fmla="*/ 447583 h 81216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52195"/>
                  <a:gd name="T97" fmla="*/ 0 h 812164"/>
                  <a:gd name="T98" fmla="*/ 1052195 w 1052195"/>
                  <a:gd name="T99" fmla="*/ 812164 h 81216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52195" h="812164">
                    <a:moveTo>
                      <a:pt x="0" y="406018"/>
                    </a:moveTo>
                    <a:lnTo>
                      <a:pt x="2716" y="364519"/>
                    </a:lnTo>
                    <a:lnTo>
                      <a:pt x="10690" y="324215"/>
                    </a:lnTo>
                    <a:lnTo>
                      <a:pt x="23656" y="285312"/>
                    </a:lnTo>
                    <a:lnTo>
                      <a:pt x="41350" y="248013"/>
                    </a:lnTo>
                    <a:lnTo>
                      <a:pt x="63507" y="212523"/>
                    </a:lnTo>
                    <a:lnTo>
                      <a:pt x="89863" y="179046"/>
                    </a:lnTo>
                    <a:lnTo>
                      <a:pt x="120154" y="147787"/>
                    </a:lnTo>
                    <a:lnTo>
                      <a:pt x="154114" y="118951"/>
                    </a:lnTo>
                    <a:lnTo>
                      <a:pt x="191479" y="92741"/>
                    </a:lnTo>
                    <a:lnTo>
                      <a:pt x="231985" y="69363"/>
                    </a:lnTo>
                    <a:lnTo>
                      <a:pt x="275367" y="49021"/>
                    </a:lnTo>
                    <a:lnTo>
                      <a:pt x="321361" y="31918"/>
                    </a:lnTo>
                    <a:lnTo>
                      <a:pt x="369702" y="18260"/>
                    </a:lnTo>
                    <a:lnTo>
                      <a:pt x="420125" y="8252"/>
                    </a:lnTo>
                    <a:lnTo>
                      <a:pt x="472366" y="2097"/>
                    </a:lnTo>
                    <a:lnTo>
                      <a:pt x="526161" y="0"/>
                    </a:lnTo>
                    <a:lnTo>
                      <a:pt x="579954" y="2097"/>
                    </a:lnTo>
                    <a:lnTo>
                      <a:pt x="632191" y="8252"/>
                    </a:lnTo>
                    <a:lnTo>
                      <a:pt x="682608" y="18260"/>
                    </a:lnTo>
                    <a:lnTo>
                      <a:pt x="730940" y="31918"/>
                    </a:lnTo>
                    <a:lnTo>
                      <a:pt x="776924" y="49021"/>
                    </a:lnTo>
                    <a:lnTo>
                      <a:pt x="820295" y="69363"/>
                    </a:lnTo>
                    <a:lnTo>
                      <a:pt x="860790" y="92741"/>
                    </a:lnTo>
                    <a:lnTo>
                      <a:pt x="898143" y="118951"/>
                    </a:lnTo>
                    <a:lnTo>
                      <a:pt x="932092" y="147787"/>
                    </a:lnTo>
                    <a:lnTo>
                      <a:pt x="962371" y="179046"/>
                    </a:lnTo>
                    <a:lnTo>
                      <a:pt x="988716" y="212523"/>
                    </a:lnTo>
                    <a:lnTo>
                      <a:pt x="1010864" y="248013"/>
                    </a:lnTo>
                    <a:lnTo>
                      <a:pt x="1028550" y="285312"/>
                    </a:lnTo>
                    <a:lnTo>
                      <a:pt x="1041510" y="324215"/>
                    </a:lnTo>
                    <a:lnTo>
                      <a:pt x="1049479" y="364519"/>
                    </a:lnTo>
                    <a:lnTo>
                      <a:pt x="1052195" y="406018"/>
                    </a:lnTo>
                    <a:lnTo>
                      <a:pt x="1049479" y="447540"/>
                    </a:lnTo>
                    <a:lnTo>
                      <a:pt x="1041510" y="487864"/>
                    </a:lnTo>
                    <a:lnTo>
                      <a:pt x="1028550" y="526784"/>
                    </a:lnTo>
                    <a:lnTo>
                      <a:pt x="1010864" y="564098"/>
                    </a:lnTo>
                    <a:lnTo>
                      <a:pt x="988716" y="599600"/>
                    </a:lnTo>
                    <a:lnTo>
                      <a:pt x="962371" y="633087"/>
                    </a:lnTo>
                    <a:lnTo>
                      <a:pt x="932092" y="664354"/>
                    </a:lnTo>
                    <a:lnTo>
                      <a:pt x="898144" y="693197"/>
                    </a:lnTo>
                    <a:lnTo>
                      <a:pt x="860790" y="719412"/>
                    </a:lnTo>
                    <a:lnTo>
                      <a:pt x="820295" y="742794"/>
                    </a:lnTo>
                    <a:lnTo>
                      <a:pt x="776924" y="763140"/>
                    </a:lnTo>
                    <a:lnTo>
                      <a:pt x="730940" y="780244"/>
                    </a:lnTo>
                    <a:lnTo>
                      <a:pt x="682608" y="793903"/>
                    </a:lnTo>
                    <a:lnTo>
                      <a:pt x="632191" y="803912"/>
                    </a:lnTo>
                    <a:lnTo>
                      <a:pt x="579954" y="810067"/>
                    </a:lnTo>
                    <a:lnTo>
                      <a:pt x="526161" y="812164"/>
                    </a:lnTo>
                    <a:lnTo>
                      <a:pt x="472366" y="810067"/>
                    </a:lnTo>
                    <a:lnTo>
                      <a:pt x="420125" y="803912"/>
                    </a:lnTo>
                    <a:lnTo>
                      <a:pt x="369702" y="793903"/>
                    </a:lnTo>
                    <a:lnTo>
                      <a:pt x="321361" y="780244"/>
                    </a:lnTo>
                    <a:lnTo>
                      <a:pt x="275367" y="763140"/>
                    </a:lnTo>
                    <a:lnTo>
                      <a:pt x="231985" y="742794"/>
                    </a:lnTo>
                    <a:lnTo>
                      <a:pt x="191479" y="719412"/>
                    </a:lnTo>
                    <a:lnTo>
                      <a:pt x="154114" y="693197"/>
                    </a:lnTo>
                    <a:lnTo>
                      <a:pt x="120154" y="664354"/>
                    </a:lnTo>
                    <a:lnTo>
                      <a:pt x="89863" y="633087"/>
                    </a:lnTo>
                    <a:lnTo>
                      <a:pt x="63507" y="599600"/>
                    </a:lnTo>
                    <a:lnTo>
                      <a:pt x="41350" y="564098"/>
                    </a:lnTo>
                    <a:lnTo>
                      <a:pt x="23656" y="526784"/>
                    </a:lnTo>
                    <a:lnTo>
                      <a:pt x="10690" y="487864"/>
                    </a:lnTo>
                    <a:lnTo>
                      <a:pt x="2716" y="447540"/>
                    </a:lnTo>
                    <a:lnTo>
                      <a:pt x="0" y="406018"/>
                    </a:lnTo>
                    <a:close/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ED7D31"/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68" name="object 34"/>
              <p:cNvSpPr txBox="1">
                <a:spLocks noChangeArrowheads="1"/>
              </p:cNvSpPr>
              <p:nvPr/>
            </p:nvSpPr>
            <p:spPr bwMode="auto">
              <a:xfrm>
                <a:off x="4690128" y="3951709"/>
                <a:ext cx="655352" cy="367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12700" rIns="0" bIns="0">
                <a:spAutoFit/>
              </a:bodyPr>
              <a:lstStyle>
                <a:lvl1pPr marL="7938"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marL="7938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th-TH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เอกชน</a:t>
                </a:r>
              </a:p>
              <a:p>
                <a:pPr marL="7938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th-TH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ร่วมขับเคลื่อน</a:t>
                </a:r>
              </a:p>
            </p:txBody>
          </p:sp>
        </p:grpSp>
        <p:grpSp>
          <p:nvGrpSpPr>
            <p:cNvPr id="64" name="กลุ่ม 63"/>
            <p:cNvGrpSpPr/>
            <p:nvPr/>
          </p:nvGrpSpPr>
          <p:grpSpPr>
            <a:xfrm>
              <a:off x="4081871" y="3221122"/>
              <a:ext cx="782484" cy="540000"/>
              <a:chOff x="4081871" y="3221122"/>
              <a:chExt cx="782484" cy="540000"/>
            </a:xfrm>
          </p:grpSpPr>
          <p:sp>
            <p:nvSpPr>
              <p:cNvPr id="65" name="object 23"/>
              <p:cNvSpPr>
                <a:spLocks/>
              </p:cNvSpPr>
              <p:nvPr/>
            </p:nvSpPr>
            <p:spPr bwMode="auto">
              <a:xfrm>
                <a:off x="4081871" y="3221122"/>
                <a:ext cx="782484" cy="540000"/>
              </a:xfrm>
              <a:custGeom>
                <a:avLst/>
                <a:gdLst>
                  <a:gd name="T0" fmla="*/ 2620 w 1015364"/>
                  <a:gd name="T1" fmla="*/ 361547 h 805815"/>
                  <a:gd name="T2" fmla="*/ 22817 w 1015364"/>
                  <a:gd name="T3" fmla="*/ 282975 h 805815"/>
                  <a:gd name="T4" fmla="*/ 61256 w 1015364"/>
                  <a:gd name="T5" fmla="*/ 210774 h 805815"/>
                  <a:gd name="T6" fmla="*/ 115899 w 1015364"/>
                  <a:gd name="T7" fmla="*/ 146567 h 805815"/>
                  <a:gd name="T8" fmla="*/ 184706 w 1015364"/>
                  <a:gd name="T9" fmla="*/ 91973 h 805815"/>
                  <a:gd name="T10" fmla="*/ 265638 w 1015364"/>
                  <a:gd name="T11" fmla="*/ 48613 h 805815"/>
                  <a:gd name="T12" fmla="*/ 356655 w 1015364"/>
                  <a:gd name="T13" fmla="*/ 18108 h 805815"/>
                  <a:gd name="T14" fmla="*/ 455719 w 1015364"/>
                  <a:gd name="T15" fmla="*/ 2079 h 805815"/>
                  <a:gd name="T16" fmla="*/ 559565 w 1015364"/>
                  <a:gd name="T17" fmla="*/ 2079 h 805815"/>
                  <a:gd name="T18" fmla="*/ 658602 w 1015364"/>
                  <a:gd name="T19" fmla="*/ 18108 h 805815"/>
                  <a:gd name="T20" fmla="*/ 749608 w 1015364"/>
                  <a:gd name="T21" fmla="*/ 48613 h 805815"/>
                  <a:gd name="T22" fmla="*/ 830542 w 1015364"/>
                  <a:gd name="T23" fmla="*/ 91973 h 805815"/>
                  <a:gd name="T24" fmla="*/ 899358 w 1015364"/>
                  <a:gd name="T25" fmla="*/ 146567 h 805815"/>
                  <a:gd name="T26" fmla="*/ 954014 w 1015364"/>
                  <a:gd name="T27" fmla="*/ 210774 h 805815"/>
                  <a:gd name="T28" fmla="*/ 992466 w 1015364"/>
                  <a:gd name="T29" fmla="*/ 282975 h 805815"/>
                  <a:gd name="T30" fmla="*/ 1012672 w 1015364"/>
                  <a:gd name="T31" fmla="*/ 361547 h 805815"/>
                  <a:gd name="T32" fmla="*/ 1012672 w 1015364"/>
                  <a:gd name="T33" fmla="*/ 443886 h 805815"/>
                  <a:gd name="T34" fmla="*/ 992466 w 1015364"/>
                  <a:gd name="T35" fmla="*/ 522458 h 805815"/>
                  <a:gd name="T36" fmla="*/ 954014 w 1015364"/>
                  <a:gd name="T37" fmla="*/ 594659 h 805815"/>
                  <a:gd name="T38" fmla="*/ 899358 w 1015364"/>
                  <a:gd name="T39" fmla="*/ 658866 h 805815"/>
                  <a:gd name="T40" fmla="*/ 830542 w 1015364"/>
                  <a:gd name="T41" fmla="*/ 713460 h 805815"/>
                  <a:gd name="T42" fmla="*/ 749608 w 1015364"/>
                  <a:gd name="T43" fmla="*/ 756820 h 805815"/>
                  <a:gd name="T44" fmla="*/ 658602 w 1015364"/>
                  <a:gd name="T45" fmla="*/ 787325 h 805815"/>
                  <a:gd name="T46" fmla="*/ 559565 w 1015364"/>
                  <a:gd name="T47" fmla="*/ 803354 h 805815"/>
                  <a:gd name="T48" fmla="*/ 455719 w 1015364"/>
                  <a:gd name="T49" fmla="*/ 803354 h 805815"/>
                  <a:gd name="T50" fmla="*/ 356655 w 1015364"/>
                  <a:gd name="T51" fmla="*/ 787325 h 805815"/>
                  <a:gd name="T52" fmla="*/ 265638 w 1015364"/>
                  <a:gd name="T53" fmla="*/ 756820 h 805815"/>
                  <a:gd name="T54" fmla="*/ 184706 w 1015364"/>
                  <a:gd name="T55" fmla="*/ 713460 h 805815"/>
                  <a:gd name="T56" fmla="*/ 115899 w 1015364"/>
                  <a:gd name="T57" fmla="*/ 658866 h 805815"/>
                  <a:gd name="T58" fmla="*/ 61256 w 1015364"/>
                  <a:gd name="T59" fmla="*/ 594659 h 805815"/>
                  <a:gd name="T60" fmla="*/ 22817 w 1015364"/>
                  <a:gd name="T61" fmla="*/ 522458 h 805815"/>
                  <a:gd name="T62" fmla="*/ 2620 w 1015364"/>
                  <a:gd name="T63" fmla="*/ 443886 h 80581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015364"/>
                  <a:gd name="T97" fmla="*/ 0 h 805815"/>
                  <a:gd name="T98" fmla="*/ 1015364 w 1015364"/>
                  <a:gd name="T99" fmla="*/ 805815 h 80581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015364" h="805815">
                    <a:moveTo>
                      <a:pt x="0" y="402716"/>
                    </a:moveTo>
                    <a:lnTo>
                      <a:pt x="2620" y="361547"/>
                    </a:lnTo>
                    <a:lnTo>
                      <a:pt x="10310" y="321566"/>
                    </a:lnTo>
                    <a:lnTo>
                      <a:pt x="22817" y="282975"/>
                    </a:lnTo>
                    <a:lnTo>
                      <a:pt x="39883" y="245977"/>
                    </a:lnTo>
                    <a:lnTo>
                      <a:pt x="61256" y="210774"/>
                    </a:lnTo>
                    <a:lnTo>
                      <a:pt x="86680" y="177570"/>
                    </a:lnTo>
                    <a:lnTo>
                      <a:pt x="115899" y="146567"/>
                    </a:lnTo>
                    <a:lnTo>
                      <a:pt x="148659" y="117967"/>
                    </a:lnTo>
                    <a:lnTo>
                      <a:pt x="184706" y="91973"/>
                    </a:lnTo>
                    <a:lnTo>
                      <a:pt x="223784" y="68787"/>
                    </a:lnTo>
                    <a:lnTo>
                      <a:pt x="265638" y="48613"/>
                    </a:lnTo>
                    <a:lnTo>
                      <a:pt x="310013" y="31652"/>
                    </a:lnTo>
                    <a:lnTo>
                      <a:pt x="356655" y="18108"/>
                    </a:lnTo>
                    <a:lnTo>
                      <a:pt x="405309" y="8183"/>
                    </a:lnTo>
                    <a:lnTo>
                      <a:pt x="455719" y="2079"/>
                    </a:lnTo>
                    <a:lnTo>
                      <a:pt x="507631" y="0"/>
                    </a:lnTo>
                    <a:lnTo>
                      <a:pt x="559522" y="2079"/>
                    </a:lnTo>
                    <a:lnTo>
                      <a:pt x="609917" y="8183"/>
                    </a:lnTo>
                    <a:lnTo>
                      <a:pt x="658559" y="18108"/>
                    </a:lnTo>
                    <a:lnTo>
                      <a:pt x="705194" y="31652"/>
                    </a:lnTo>
                    <a:lnTo>
                      <a:pt x="749565" y="48613"/>
                    </a:lnTo>
                    <a:lnTo>
                      <a:pt x="791419" y="68787"/>
                    </a:lnTo>
                    <a:lnTo>
                      <a:pt x="830499" y="91973"/>
                    </a:lnTo>
                    <a:lnTo>
                      <a:pt x="866549" y="117967"/>
                    </a:lnTo>
                    <a:lnTo>
                      <a:pt x="899315" y="146567"/>
                    </a:lnTo>
                    <a:lnTo>
                      <a:pt x="928541" y="177570"/>
                    </a:lnTo>
                    <a:lnTo>
                      <a:pt x="953971" y="210774"/>
                    </a:lnTo>
                    <a:lnTo>
                      <a:pt x="975350" y="245977"/>
                    </a:lnTo>
                    <a:lnTo>
                      <a:pt x="992423" y="282975"/>
                    </a:lnTo>
                    <a:lnTo>
                      <a:pt x="1004935" y="321566"/>
                    </a:lnTo>
                    <a:lnTo>
                      <a:pt x="1012629" y="361547"/>
                    </a:lnTo>
                    <a:lnTo>
                      <a:pt x="1015250" y="402716"/>
                    </a:lnTo>
                    <a:lnTo>
                      <a:pt x="1012629" y="443886"/>
                    </a:lnTo>
                    <a:lnTo>
                      <a:pt x="1004935" y="483867"/>
                    </a:lnTo>
                    <a:lnTo>
                      <a:pt x="992423" y="522458"/>
                    </a:lnTo>
                    <a:lnTo>
                      <a:pt x="975350" y="559456"/>
                    </a:lnTo>
                    <a:lnTo>
                      <a:pt x="953971" y="594659"/>
                    </a:lnTo>
                    <a:lnTo>
                      <a:pt x="928541" y="627863"/>
                    </a:lnTo>
                    <a:lnTo>
                      <a:pt x="899315" y="658866"/>
                    </a:lnTo>
                    <a:lnTo>
                      <a:pt x="866549" y="687466"/>
                    </a:lnTo>
                    <a:lnTo>
                      <a:pt x="830499" y="713460"/>
                    </a:lnTo>
                    <a:lnTo>
                      <a:pt x="791419" y="736646"/>
                    </a:lnTo>
                    <a:lnTo>
                      <a:pt x="749565" y="756820"/>
                    </a:lnTo>
                    <a:lnTo>
                      <a:pt x="705194" y="773781"/>
                    </a:lnTo>
                    <a:lnTo>
                      <a:pt x="658559" y="787325"/>
                    </a:lnTo>
                    <a:lnTo>
                      <a:pt x="609917" y="797250"/>
                    </a:lnTo>
                    <a:lnTo>
                      <a:pt x="559522" y="803354"/>
                    </a:lnTo>
                    <a:lnTo>
                      <a:pt x="507631" y="805434"/>
                    </a:lnTo>
                    <a:lnTo>
                      <a:pt x="455719" y="803354"/>
                    </a:lnTo>
                    <a:lnTo>
                      <a:pt x="405309" y="797250"/>
                    </a:lnTo>
                    <a:lnTo>
                      <a:pt x="356655" y="787325"/>
                    </a:lnTo>
                    <a:lnTo>
                      <a:pt x="310013" y="773781"/>
                    </a:lnTo>
                    <a:lnTo>
                      <a:pt x="265638" y="756820"/>
                    </a:lnTo>
                    <a:lnTo>
                      <a:pt x="223784" y="736646"/>
                    </a:lnTo>
                    <a:lnTo>
                      <a:pt x="184706" y="713460"/>
                    </a:lnTo>
                    <a:lnTo>
                      <a:pt x="148659" y="687466"/>
                    </a:lnTo>
                    <a:lnTo>
                      <a:pt x="115899" y="658866"/>
                    </a:lnTo>
                    <a:lnTo>
                      <a:pt x="86680" y="627863"/>
                    </a:lnTo>
                    <a:lnTo>
                      <a:pt x="61256" y="594659"/>
                    </a:lnTo>
                    <a:lnTo>
                      <a:pt x="39883" y="559456"/>
                    </a:lnTo>
                    <a:lnTo>
                      <a:pt x="22817" y="522458"/>
                    </a:lnTo>
                    <a:lnTo>
                      <a:pt x="10310" y="483867"/>
                    </a:lnTo>
                    <a:lnTo>
                      <a:pt x="2620" y="443886"/>
                    </a:lnTo>
                    <a:lnTo>
                      <a:pt x="0" y="402716"/>
                    </a:lnTo>
                    <a:close/>
                  </a:path>
                </a:pathLst>
              </a:custGeom>
              <a:noFill/>
              <a:ln w="57150">
                <a:solidFill>
                  <a:srgbClr val="70AD4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th-TH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ordia New" panose="020B0304020202020204" pitchFamily="34" charset="-34"/>
                </a:endParaRPr>
              </a:p>
            </p:txBody>
          </p:sp>
          <p:sp>
            <p:nvSpPr>
              <p:cNvPr id="66" name="object 34"/>
              <p:cNvSpPr txBox="1">
                <a:spLocks noChangeArrowheads="1"/>
              </p:cNvSpPr>
              <p:nvPr/>
            </p:nvSpPr>
            <p:spPr bwMode="auto">
              <a:xfrm>
                <a:off x="4217779" y="3297307"/>
                <a:ext cx="464595" cy="367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12700" rIns="0" bIns="0">
                <a:spAutoFit/>
              </a:bodyPr>
              <a:lstStyle>
                <a:lvl1pPr marL="7938"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1pPr>
                <a:lvl2pPr marL="742950" indent="-285750"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2pPr>
                <a:lvl3pPr marL="1143000" indent="-228600"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3pPr>
                <a:lvl4pPr marL="1600200" indent="-228600"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4pPr>
                <a:lvl5pPr marL="2057400" indent="-228600"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cs typeface="Cordia New" panose="020B0304020202020204" pitchFamily="34" charset="-34"/>
                  </a:defRPr>
                </a:lvl9pPr>
              </a:lstStyle>
              <a:p>
                <a:pPr marL="7938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th-TH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ประชาชน</a:t>
                </a:r>
              </a:p>
              <a:p>
                <a:pPr marL="7938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th-TH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ลงมือทำ</a:t>
                </a:r>
              </a:p>
            </p:txBody>
          </p:sp>
        </p:grpSp>
      </p:grpSp>
      <p:grpSp>
        <p:nvGrpSpPr>
          <p:cNvPr id="3" name="กลุ่ม 2"/>
          <p:cNvGrpSpPr/>
          <p:nvPr/>
        </p:nvGrpSpPr>
        <p:grpSpPr>
          <a:xfrm>
            <a:off x="7483274" y="2882835"/>
            <a:ext cx="5928284" cy="2906887"/>
            <a:chOff x="3456479" y="2865404"/>
            <a:chExt cx="5928284" cy="2906887"/>
          </a:xfrm>
        </p:grpSpPr>
        <p:sp>
          <p:nvSpPr>
            <p:cNvPr id="73" name="สี่เหลี่ยมผืนผ้ามุมมน 29"/>
            <p:cNvSpPr/>
            <p:nvPr/>
          </p:nvSpPr>
          <p:spPr>
            <a:xfrm>
              <a:off x="3456479" y="2865404"/>
              <a:ext cx="5928284" cy="2906887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23000">
                  <a:schemeClr val="accent1">
                    <a:lumMod val="40000"/>
                    <a:lumOff val="60000"/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728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92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74" name="สี่เหลี่ยมผืนผ้ามุมมน 29"/>
            <p:cNvSpPr/>
            <p:nvPr/>
          </p:nvSpPr>
          <p:spPr>
            <a:xfrm>
              <a:off x="3456479" y="2890527"/>
              <a:ext cx="4661908" cy="38579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109728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92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รูปแบบการ</a:t>
              </a:r>
              <a:r>
                <a:rPr kumimoji="0" lang="th-TH" sz="192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ขับเคลื่อน</a:t>
              </a:r>
              <a:endParaRPr kumimoji="0" lang="th-TH" sz="192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75" name="สี่เหลี่ยมผืนผ้ามุมมน 31"/>
            <p:cNvSpPr/>
            <p:nvPr/>
          </p:nvSpPr>
          <p:spPr>
            <a:xfrm>
              <a:off x="3626216" y="3431248"/>
              <a:ext cx="1125991" cy="30030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109728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8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68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1 </a:t>
              </a:r>
              <a:r>
                <a:rPr kumimoji="0" lang="en-US" sz="168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68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เป้าหมาย</a:t>
              </a:r>
            </a:p>
          </p:txBody>
        </p:sp>
        <p:sp>
          <p:nvSpPr>
            <p:cNvPr id="76" name="สี่เหลี่ยมผืนผ้ามุมมน 32"/>
            <p:cNvSpPr/>
            <p:nvPr/>
          </p:nvSpPr>
          <p:spPr>
            <a:xfrm>
              <a:off x="4752205" y="3416564"/>
              <a:ext cx="3366181" cy="314989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09728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สร้างรายได้ให้ชุมชน ประชาชนมีความสุข</a:t>
              </a:r>
            </a:p>
          </p:txBody>
        </p:sp>
        <p:sp>
          <p:nvSpPr>
            <p:cNvPr id="77" name="สี่เหลี่ยมผืนผ้ามุมมน 33"/>
            <p:cNvSpPr/>
            <p:nvPr/>
          </p:nvSpPr>
          <p:spPr>
            <a:xfrm>
              <a:off x="3626214" y="4089962"/>
              <a:ext cx="1125991" cy="300305"/>
            </a:xfrm>
            <a:prstGeom prst="roundRect">
              <a:avLst>
                <a:gd name="adj" fmla="val 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109728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8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68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3 </a:t>
              </a:r>
              <a:r>
                <a:rPr kumimoji="0" lang="en-US" sz="168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68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กลุ่มงาน</a:t>
              </a:r>
            </a:p>
          </p:txBody>
        </p:sp>
        <p:sp>
          <p:nvSpPr>
            <p:cNvPr id="78" name="สี่เหลี่ยมผืนผ้ามุมมน 46"/>
            <p:cNvSpPr/>
            <p:nvPr/>
          </p:nvSpPr>
          <p:spPr>
            <a:xfrm>
              <a:off x="3613747" y="4940861"/>
              <a:ext cx="1125991" cy="300305"/>
            </a:xfrm>
            <a:prstGeom prst="roundRect">
              <a:avLst>
                <a:gd name="adj" fmla="val 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109728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5 </a:t>
              </a: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กระบวนการ</a:t>
              </a:r>
            </a:p>
          </p:txBody>
        </p:sp>
        <p:grpSp>
          <p:nvGrpSpPr>
            <p:cNvPr id="80" name="Group 1"/>
            <p:cNvGrpSpPr/>
            <p:nvPr/>
          </p:nvGrpSpPr>
          <p:grpSpPr>
            <a:xfrm>
              <a:off x="4623069" y="5064162"/>
              <a:ext cx="3240967" cy="691469"/>
              <a:chOff x="-3024294" y="4072534"/>
              <a:chExt cx="3123228" cy="690646"/>
            </a:xfrm>
          </p:grpSpPr>
          <p:pic>
            <p:nvPicPr>
              <p:cNvPr id="86" name="รูปภาพ 60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duotone>
                  <a:srgbClr val="5B9BD5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685399" y="4108787"/>
                <a:ext cx="241928" cy="264211"/>
              </a:xfrm>
              <a:prstGeom prst="rect">
                <a:avLst/>
              </a:prstGeom>
            </p:spPr>
          </p:pic>
          <p:pic>
            <p:nvPicPr>
              <p:cNvPr id="87" name="รูปภาพ 61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duotone>
                  <a:srgbClr val="ED7D31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180997" y="4102346"/>
                <a:ext cx="274190" cy="299443"/>
              </a:xfrm>
              <a:prstGeom prst="rect">
                <a:avLst/>
              </a:prstGeom>
            </p:spPr>
          </p:pic>
          <p:pic>
            <p:nvPicPr>
              <p:cNvPr id="88" name="รูปภาพ 62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duotone>
                  <a:srgbClr val="FFC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694848" y="4075368"/>
                <a:ext cx="303133" cy="331049"/>
              </a:xfrm>
              <a:prstGeom prst="rect">
                <a:avLst/>
              </a:prstGeom>
            </p:spPr>
          </p:pic>
          <p:pic>
            <p:nvPicPr>
              <p:cNvPr id="89" name="รูปภาพ 63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duotone>
                  <a:srgbClr val="4472C4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189571" y="4089818"/>
                <a:ext cx="299271" cy="309931"/>
              </a:xfrm>
              <a:prstGeom prst="rect">
                <a:avLst/>
              </a:prstGeom>
            </p:spPr>
          </p:pic>
          <p:pic>
            <p:nvPicPr>
              <p:cNvPr id="90" name="รูปภาพ 64"/>
              <p:cNvPicPr>
                <a:picLocks noChangeAspect="1"/>
              </p:cNvPicPr>
              <p:nvPr/>
            </p:nvPicPr>
            <p:blipFill>
              <a:blip r:embed="rId9" cstate="print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duotone>
                  <a:srgbClr val="70AD47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563749" y="4072534"/>
                <a:ext cx="290571" cy="317332"/>
              </a:xfrm>
              <a:prstGeom prst="rect">
                <a:avLst/>
              </a:prstGeom>
            </p:spPr>
          </p:pic>
          <p:sp>
            <p:nvSpPr>
              <p:cNvPr id="91" name="สี่เหลี่ยมผืนผ้า 65"/>
              <p:cNvSpPr/>
              <p:nvPr/>
            </p:nvSpPr>
            <p:spPr>
              <a:xfrm>
                <a:off x="-3024294" y="4415564"/>
                <a:ext cx="831952" cy="31969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09728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การเข้าถึง</a:t>
                </a:r>
              </a:p>
              <a:p>
                <a:pPr marL="0" marR="0" lvl="0" indent="0" algn="ctr" defTabSz="109728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ปัจจัยการผลิต</a:t>
                </a:r>
              </a:p>
            </p:txBody>
          </p:sp>
          <p:sp>
            <p:nvSpPr>
              <p:cNvPr id="92" name="สี่เหลี่ยมผืนผ้า 66"/>
              <p:cNvSpPr/>
              <p:nvPr/>
            </p:nvSpPr>
            <p:spPr>
              <a:xfrm>
                <a:off x="-2387362" y="4443489"/>
                <a:ext cx="763394" cy="319691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09728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การสร้าง   </a:t>
                </a:r>
              </a:p>
              <a:p>
                <a:pPr marL="0" marR="0" lvl="0" indent="0" algn="ctr" defTabSz="109728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องค์ความรู้</a:t>
                </a:r>
              </a:p>
            </p:txBody>
          </p:sp>
          <p:sp>
            <p:nvSpPr>
              <p:cNvPr id="93" name="สี่เหลี่ยมผืนผ้า 67"/>
              <p:cNvSpPr/>
              <p:nvPr/>
            </p:nvSpPr>
            <p:spPr>
              <a:xfrm>
                <a:off x="-1853235" y="4365571"/>
                <a:ext cx="735326" cy="319691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09728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การตลาด</a:t>
                </a:r>
              </a:p>
            </p:txBody>
          </p:sp>
          <p:sp>
            <p:nvSpPr>
              <p:cNvPr id="94" name="สี่เหลี่ยมผืนผ้า 68"/>
              <p:cNvSpPr/>
              <p:nvPr/>
            </p:nvSpPr>
            <p:spPr>
              <a:xfrm>
                <a:off x="-1418624" y="4432705"/>
                <a:ext cx="831953" cy="319691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09728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การสื่อสาร</a:t>
                </a:r>
              </a:p>
              <a:p>
                <a:pPr marL="0" marR="0" lvl="0" indent="0" algn="ctr" defTabSz="109728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เพื่อการรับรู้</a:t>
                </a:r>
              </a:p>
            </p:txBody>
          </p:sp>
          <p:sp>
            <p:nvSpPr>
              <p:cNvPr id="95" name="สี่เหลี่ยมผืนผ้า 69"/>
              <p:cNvSpPr/>
              <p:nvPr/>
            </p:nvSpPr>
            <p:spPr>
              <a:xfrm>
                <a:off x="-883983" y="4433983"/>
                <a:ext cx="982917" cy="31348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097280" rtl="0" eaLnBrk="1" fontAlgn="auto" latinLnBrk="0" hangingPunct="1">
                  <a:lnSpc>
                    <a:spcPct val="7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การบริหารจัดการ           เพื่อความยั่งยืน</a:t>
                </a:r>
              </a:p>
            </p:txBody>
          </p:sp>
        </p:grpSp>
      </p:grpSp>
      <p:grpSp>
        <p:nvGrpSpPr>
          <p:cNvPr id="2" name="กลุ่ม 1"/>
          <p:cNvGrpSpPr/>
          <p:nvPr/>
        </p:nvGrpSpPr>
        <p:grpSpPr>
          <a:xfrm>
            <a:off x="8940080" y="3948677"/>
            <a:ext cx="2474145" cy="882286"/>
            <a:chOff x="5854103" y="2003453"/>
            <a:chExt cx="2474145" cy="882286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1941" y="2003453"/>
              <a:ext cx="563120" cy="56312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8660" y="2003453"/>
              <a:ext cx="563120" cy="56312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9433" y="2011734"/>
              <a:ext cx="563120" cy="56312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5854103" y="2480549"/>
              <a:ext cx="745953" cy="377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DSN Single" panose="00000400000000000000" pitchFamily="2" charset="-34"/>
                  <a:ea typeface="+mn-ea"/>
                  <a:cs typeface="DSN Single" panose="00000400000000000000" pitchFamily="2" charset="-34"/>
                </a:rPr>
                <a:t>เกษตร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DSN Single" panose="00000400000000000000" pitchFamily="2" charset="-34"/>
                <a:ea typeface="+mn-ea"/>
                <a:cs typeface="DSN Single" panose="00000400000000000000" pitchFamily="2" charset="-34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46191" y="2508713"/>
              <a:ext cx="745953" cy="377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75000"/>
                    </a:srgbClr>
                  </a:solidFill>
                  <a:effectLst/>
                  <a:uLnTx/>
                  <a:uFillTx/>
                  <a:latin typeface="DSN Single" panose="00000400000000000000" pitchFamily="2" charset="-34"/>
                  <a:ea typeface="+mn-ea"/>
                  <a:cs typeface="DSN Single" panose="00000400000000000000" pitchFamily="2" charset="-34"/>
                </a:rPr>
                <a:t>แปรรูป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DSN Single" panose="00000400000000000000" pitchFamily="2" charset="-34"/>
                <a:ea typeface="+mn-ea"/>
                <a:cs typeface="DSN Single" panose="00000400000000000000" pitchFamily="2" charset="-34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42910" y="2522947"/>
              <a:ext cx="985338" cy="3485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DSN Single" panose="00000400000000000000" pitchFamily="2" charset="-34"/>
                  <a:ea typeface="+mn-ea"/>
                  <a:cs typeface="DSN Single" panose="00000400000000000000" pitchFamily="2" charset="-34"/>
                </a:rPr>
                <a:t>ท่องเที่ยว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DSN Single" panose="00000400000000000000" pitchFamily="2" charset="-34"/>
                <a:ea typeface="+mn-ea"/>
                <a:cs typeface="DSN Single" panose="00000400000000000000" pitchFamily="2" charset="-34"/>
              </a:endParaRPr>
            </a:p>
          </p:txBody>
        </p:sp>
      </p:grpSp>
      <p:pic>
        <p:nvPicPr>
          <p:cNvPr id="1028" name="Picture 4" descr="Integrating Sustainable Development Goals into Business Strategy ...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37"/>
          <a:stretch/>
        </p:blipFill>
        <p:spPr bwMode="auto">
          <a:xfrm>
            <a:off x="9824637" y="844468"/>
            <a:ext cx="1252030" cy="724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Rounded Rectangle 11"/>
          <p:cNvSpPr/>
          <p:nvPr/>
        </p:nvSpPr>
        <p:spPr>
          <a:xfrm>
            <a:off x="8245468" y="5940120"/>
            <a:ext cx="1038570" cy="776010"/>
          </a:xfrm>
          <a:prstGeom prst="roundRect">
            <a:avLst>
              <a:gd name="adj" fmla="val 9119"/>
            </a:avLst>
          </a:prstGeom>
          <a:solidFill>
            <a:sysClr val="window" lastClr="FFFFFF">
              <a:lumMod val="65000"/>
            </a:sys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7" name="Rounded Rectangle 77"/>
          <p:cNvSpPr/>
          <p:nvPr/>
        </p:nvSpPr>
        <p:spPr>
          <a:xfrm>
            <a:off x="8178611" y="5974686"/>
            <a:ext cx="1189195" cy="720660"/>
          </a:xfrm>
          <a:prstGeom prst="roundRect">
            <a:avLst>
              <a:gd name="adj" fmla="val 9119"/>
            </a:avLst>
          </a:prstGeom>
          <a:solidFill>
            <a:srgbClr val="C0504D">
              <a:lumMod val="60000"/>
              <a:lumOff val="40000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00" name="TextBox 81"/>
          <p:cNvSpPr txBox="1"/>
          <p:nvPr/>
        </p:nvSpPr>
        <p:spPr>
          <a:xfrm>
            <a:off x="8199048" y="6021171"/>
            <a:ext cx="1137312" cy="620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ลดความ</a:t>
            </a:r>
          </a:p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เหลื่อมล้ำ</a:t>
            </a:r>
          </a:p>
        </p:txBody>
      </p:sp>
      <p:sp>
        <p:nvSpPr>
          <p:cNvPr id="108" name="Rounded Rectangle 78"/>
          <p:cNvSpPr/>
          <p:nvPr/>
        </p:nvSpPr>
        <p:spPr>
          <a:xfrm>
            <a:off x="10788061" y="5940119"/>
            <a:ext cx="1238695" cy="784291"/>
          </a:xfrm>
          <a:prstGeom prst="roundRect">
            <a:avLst>
              <a:gd name="adj" fmla="val 9119"/>
            </a:avLst>
          </a:prstGeom>
          <a:solidFill>
            <a:srgbClr val="C0504D">
              <a:lumMod val="20000"/>
              <a:lumOff val="80000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09" name="TextBox 76"/>
          <p:cNvSpPr txBox="1"/>
          <p:nvPr/>
        </p:nvSpPr>
        <p:spPr>
          <a:xfrm>
            <a:off x="10643800" y="6059150"/>
            <a:ext cx="1420255" cy="620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การ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ยกระดับ</a:t>
            </a:r>
          </a:p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rPr>
              <a:t>รายได้</a:t>
            </a:r>
          </a:p>
        </p:txBody>
      </p:sp>
      <p:sp>
        <p:nvSpPr>
          <p:cNvPr id="110" name="Rounded Rectangle 42"/>
          <p:cNvSpPr/>
          <p:nvPr/>
        </p:nvSpPr>
        <p:spPr>
          <a:xfrm>
            <a:off x="9413792" y="2253137"/>
            <a:ext cx="1789374" cy="529566"/>
          </a:xfrm>
          <a:prstGeom prst="roundRect">
            <a:avLst>
              <a:gd name="adj" fmla="val 8366"/>
            </a:avLst>
          </a:prstGeom>
          <a:solidFill>
            <a:srgbClr val="C0504D">
              <a:lumMod val="20000"/>
              <a:lumOff val="80000"/>
            </a:srgbClr>
          </a:solidFill>
          <a:ln w="28575" cap="flat" cmpd="sng" algn="ctr">
            <a:solidFill>
              <a:srgbClr val="C0504D">
                <a:lumMod val="75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สร้างรายได้ให้ชุมชน ประชาชนมีความสุข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98" name="TextBox 14"/>
          <p:cNvSpPr txBox="1"/>
          <p:nvPr/>
        </p:nvSpPr>
        <p:spPr>
          <a:xfrm>
            <a:off x="-2183" y="-28537"/>
            <a:ext cx="828439" cy="573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8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01" name="Pentagon 51">
            <a:extLst>
              <a:ext uri="{FF2B5EF4-FFF2-40B4-BE49-F238E27FC236}">
                <a16:creationId xmlns="" xmlns:a16="http://schemas.microsoft.com/office/drawing/2014/main" id="{4BB726EC-B135-4EF7-A935-035834520A78}"/>
              </a:ext>
            </a:extLst>
          </p:cNvPr>
          <p:cNvSpPr/>
          <p:nvPr/>
        </p:nvSpPr>
        <p:spPr>
          <a:xfrm>
            <a:off x="-15123" y="-27384"/>
            <a:ext cx="930361" cy="1209096"/>
          </a:xfrm>
          <a:prstGeom prst="homePlate">
            <a:avLst>
              <a:gd name="adj" fmla="val 3806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36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 rotWithShape="1">
          <a:blip r:embed="rId14"/>
          <a:srcRect r="14113"/>
          <a:stretch/>
        </p:blipFill>
        <p:spPr>
          <a:xfrm>
            <a:off x="2418117" y="1865092"/>
            <a:ext cx="6460355" cy="3303804"/>
          </a:xfrm>
          <a:prstGeom prst="rect">
            <a:avLst/>
          </a:prstGeom>
        </p:spPr>
      </p:pic>
      <p:pic>
        <p:nvPicPr>
          <p:cNvPr id="102" name="รูปภาพ 10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01"/>
          <a:stretch/>
        </p:blipFill>
        <p:spPr>
          <a:xfrm>
            <a:off x="-25923" y="5183540"/>
            <a:ext cx="3870948" cy="1809163"/>
          </a:xfrm>
          <a:prstGeom prst="rect">
            <a:avLst/>
          </a:prstGeom>
        </p:spPr>
      </p:pic>
      <p:sp>
        <p:nvSpPr>
          <p:cNvPr id="104" name="Right Arrow 24"/>
          <p:cNvSpPr/>
          <p:nvPr/>
        </p:nvSpPr>
        <p:spPr>
          <a:xfrm rot="16200000">
            <a:off x="10241199" y="1759693"/>
            <a:ext cx="345101" cy="334314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5" name="เครื่องหมายบั้ง 104"/>
          <p:cNvSpPr/>
          <p:nvPr/>
        </p:nvSpPr>
        <p:spPr>
          <a:xfrm>
            <a:off x="8695768" y="2348880"/>
            <a:ext cx="401265" cy="279682"/>
          </a:xfrm>
          <a:prstGeom prst="chevron">
            <a:avLst>
              <a:gd name="adj" fmla="val 52941"/>
            </a:avLst>
          </a:prstGeom>
          <a:solidFill>
            <a:srgbClr val="5B9BD5"/>
          </a:solidFill>
          <a:ln w="38100" cap="flat" cmpd="sng" algn="ctr">
            <a:solidFill>
              <a:srgbClr val="44546A">
                <a:lumMod val="75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06" name="เครื่องหมายบั้ง 105"/>
          <p:cNvSpPr/>
          <p:nvPr/>
        </p:nvSpPr>
        <p:spPr>
          <a:xfrm>
            <a:off x="8935095" y="2348880"/>
            <a:ext cx="401265" cy="279682"/>
          </a:xfrm>
          <a:prstGeom prst="chevron">
            <a:avLst>
              <a:gd name="adj" fmla="val 52941"/>
            </a:avLst>
          </a:prstGeom>
          <a:solidFill>
            <a:srgbClr val="5B9BD5"/>
          </a:solidFill>
          <a:ln w="38100" cap="flat" cmpd="sng" algn="ctr">
            <a:solidFill>
              <a:srgbClr val="44546A">
                <a:lumMod val="75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7" name="Picture 4" descr="ความเป็นมาของหมู่บ้านเศรษฐกิจพอเพียงต้นแบบ - สำนักงานพัฒนาชุมชน ...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984" y="1412776"/>
            <a:ext cx="1662673" cy="124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93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5845" r="16493" b="24377"/>
          <a:stretch/>
        </p:blipFill>
        <p:spPr>
          <a:xfrm>
            <a:off x="0" y="584775"/>
            <a:ext cx="12192000" cy="22727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TextBox 54"/>
          <p:cNvSpPr txBox="1">
            <a:spLocks noChangeArrowheads="1"/>
          </p:cNvSpPr>
          <p:nvPr/>
        </p:nvSpPr>
        <p:spPr bwMode="auto">
          <a:xfrm>
            <a:off x="407368" y="-27384"/>
            <a:ext cx="115460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defTabSz="914400" latinLnBrk="0">
              <a:defRPr/>
            </a:pPr>
            <a:r>
              <a:rPr lang="th-TH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การพัฒนา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กิจกรรมเป็นกิจกา</a:t>
            </a:r>
            <a:r>
              <a:rPr lang="th-TH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: </a:t>
            </a: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ส่งมอบ</a:t>
            </a:r>
            <a:r>
              <a:rPr lang="th-TH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คุณค่าการ</a:t>
            </a: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ขับเคลื่อนการพัฒนาเศรษฐกิจฐานรากและประชารัฐ</a:t>
            </a:r>
            <a:endParaRPr kumimoji="0" lang="th-TH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806" t="32552" r="34846" b="12760"/>
          <a:stretch/>
        </p:blipFill>
        <p:spPr>
          <a:xfrm>
            <a:off x="0" y="2857500"/>
            <a:ext cx="12191999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72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nts Slide Master">
  <a:themeElements>
    <a:clrScheme name="ALLPPT-COLOR-A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797B4F"/>
      </a:accent1>
      <a:accent2>
        <a:srgbClr val="797B4F"/>
      </a:accent2>
      <a:accent3>
        <a:srgbClr val="797B4F"/>
      </a:accent3>
      <a:accent4>
        <a:srgbClr val="797B4F"/>
      </a:accent4>
      <a:accent5>
        <a:srgbClr val="797B4F"/>
      </a:accent5>
      <a:accent6>
        <a:srgbClr val="797B4F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howeet theme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5772</TotalTime>
  <Words>367</Words>
  <Application>Microsoft Office PowerPoint</Application>
  <PresentationFormat>Custom</PresentationFormat>
  <Paragraphs>83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Contents Slide Master</vt:lpstr>
      <vt:lpstr>Section Break Slide Master</vt:lpstr>
      <vt:lpstr>Showeet theme</vt:lpstr>
      <vt:lpstr>1_Office Theme</vt:lpstr>
      <vt:lpstr>3_ธีมของ Office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Rachentr</cp:lastModifiedBy>
  <cp:revision>722</cp:revision>
  <cp:lastPrinted>2018-06-25T05:36:03Z</cp:lastPrinted>
  <dcterms:created xsi:type="dcterms:W3CDTF">2016-12-05T23:26:54Z</dcterms:created>
  <dcterms:modified xsi:type="dcterms:W3CDTF">2020-05-12T05:38:24Z</dcterms:modified>
</cp:coreProperties>
</file>